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63" r:id="rId2"/>
    <p:sldId id="288" r:id="rId3"/>
    <p:sldId id="289" r:id="rId4"/>
    <p:sldId id="290" r:id="rId5"/>
    <p:sldId id="312" r:id="rId6"/>
    <p:sldId id="313" r:id="rId7"/>
    <p:sldId id="306" r:id="rId8"/>
    <p:sldId id="307" r:id="rId9"/>
    <p:sldId id="304" r:id="rId10"/>
    <p:sldId id="298" r:id="rId11"/>
    <p:sldId id="299" r:id="rId12"/>
    <p:sldId id="305" r:id="rId13"/>
    <p:sldId id="310" r:id="rId14"/>
    <p:sldId id="321" r:id="rId15"/>
    <p:sldId id="316" r:id="rId16"/>
    <p:sldId id="318" r:id="rId17"/>
    <p:sldId id="322" r:id="rId18"/>
    <p:sldId id="311" r:id="rId19"/>
    <p:sldId id="303" r:id="rId20"/>
    <p:sldId id="319" r:id="rId21"/>
    <p:sldId id="314" r:id="rId22"/>
  </p:sldIdLst>
  <p:sldSz cx="9144000" cy="6858000" type="screen4x3"/>
  <p:notesSz cx="6789738" cy="9929813"/>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AA8F"/>
    <a:srgbClr val="527688"/>
    <a:srgbClr val="355216"/>
    <a:srgbClr val="5E889D"/>
    <a:srgbClr val="CC3300"/>
    <a:srgbClr val="FFE9A3"/>
    <a:srgbClr val="94B0BE"/>
    <a:srgbClr val="4E3721"/>
    <a:srgbClr val="3333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8" autoAdjust="0"/>
    <p:restoredTop sz="76817" autoAdjust="0"/>
  </p:normalViewPr>
  <p:slideViewPr>
    <p:cSldViewPr showGuides="1">
      <p:cViewPr>
        <p:scale>
          <a:sx n="84" d="100"/>
          <a:sy n="84" d="100"/>
        </p:scale>
        <p:origin x="-2676" y="-8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9" d="100"/>
          <a:sy n="59" d="100"/>
        </p:scale>
        <p:origin x="-2717" y="-82"/>
      </p:cViewPr>
      <p:guideLst>
        <p:guide orient="horz" pos="3128"/>
        <p:guide pos="213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2220"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AU"/>
          </a:p>
        </p:txBody>
      </p:sp>
      <p:sp>
        <p:nvSpPr>
          <p:cNvPr id="3075" name="Rectangle 3"/>
          <p:cNvSpPr>
            <a:spLocks noGrp="1" noChangeArrowheads="1"/>
          </p:cNvSpPr>
          <p:nvPr>
            <p:ph type="dt" idx="1"/>
          </p:nvPr>
        </p:nvSpPr>
        <p:spPr bwMode="auto">
          <a:xfrm>
            <a:off x="3845948" y="0"/>
            <a:ext cx="2942220"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AU"/>
          </a:p>
        </p:txBody>
      </p:sp>
      <p:sp>
        <p:nvSpPr>
          <p:cNvPr id="16388" name="Rectangle 4"/>
          <p:cNvSpPr>
            <a:spLocks noGrp="1" noRot="1" noChangeAspect="1" noChangeArrowheads="1" noTextEdit="1"/>
          </p:cNvSpPr>
          <p:nvPr>
            <p:ph type="sldImg" idx="2"/>
          </p:nvPr>
        </p:nvSpPr>
        <p:spPr bwMode="auto">
          <a:xfrm>
            <a:off x="1465263" y="585788"/>
            <a:ext cx="3341687" cy="25082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8974" y="3088198"/>
            <a:ext cx="5431790" cy="60968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3078" name="Rectangle 6"/>
          <p:cNvSpPr>
            <a:spLocks noGrp="1" noChangeArrowheads="1"/>
          </p:cNvSpPr>
          <p:nvPr>
            <p:ph type="ftr" sz="quarter" idx="4"/>
          </p:nvPr>
        </p:nvSpPr>
        <p:spPr bwMode="auto">
          <a:xfrm>
            <a:off x="0" y="9431599"/>
            <a:ext cx="2942220"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AU"/>
          </a:p>
        </p:txBody>
      </p:sp>
      <p:sp>
        <p:nvSpPr>
          <p:cNvPr id="3079" name="Rectangle 7"/>
          <p:cNvSpPr>
            <a:spLocks noGrp="1" noChangeArrowheads="1"/>
          </p:cNvSpPr>
          <p:nvPr>
            <p:ph type="sldNum" sz="quarter" idx="5"/>
          </p:nvPr>
        </p:nvSpPr>
        <p:spPr bwMode="auto">
          <a:xfrm>
            <a:off x="3845948" y="9431599"/>
            <a:ext cx="2942220"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0084BF9-FE58-42B0-9D79-08F2315C80B2}" type="slidenum">
              <a:rPr lang="en-AU"/>
              <a:pPr>
                <a:defRPr/>
              </a:pPr>
              <a:t>‹#›</a:t>
            </a:fld>
            <a:endParaRPr lang="en-AU"/>
          </a:p>
        </p:txBody>
      </p:sp>
    </p:spTree>
    <p:extLst>
      <p:ext uri="{BB962C8B-B14F-4D97-AF65-F5344CB8AC3E}">
        <p14:creationId xmlns:p14="http://schemas.microsoft.com/office/powerpoint/2010/main" xmlns="" val="3646366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585788"/>
            <a:ext cx="3341687" cy="2508250"/>
          </a:xfrm>
        </p:spPr>
      </p:sp>
      <p:sp>
        <p:nvSpPr>
          <p:cNvPr id="3" name="Notes Placeholder 2"/>
          <p:cNvSpPr>
            <a:spLocks noGrp="1"/>
          </p:cNvSpPr>
          <p:nvPr>
            <p:ph type="body" idx="1"/>
          </p:nvPr>
        </p:nvSpPr>
        <p:spPr>
          <a:xfrm>
            <a:off x="678974" y="3244591"/>
            <a:ext cx="5431790" cy="5940486"/>
          </a:xfr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Arial" charset="0"/>
                <a:ea typeface="+mn-ea"/>
                <a:cs typeface="Arial" charset="0"/>
              </a:rPr>
              <a:t>1 minute:  This talk presents my research on gender</a:t>
            </a:r>
            <a:r>
              <a:rPr lang="en-AU" sz="1200" kern="1200" baseline="0" dirty="0" smtClean="0">
                <a:solidFill>
                  <a:schemeClr val="tx1"/>
                </a:solidFill>
                <a:latin typeface="Arial" charset="0"/>
                <a:ea typeface="+mn-ea"/>
                <a:cs typeface="Arial" charset="0"/>
              </a:rPr>
              <a:t> and science career plans of adolescents. Part of this research was undertaken as a consultancy for the OECD’s Directorate of Education in Paris in 2010.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latin typeface="Arial" charset="0"/>
                <a:ea typeface="+mn-ea"/>
                <a:cs typeface="Arial" charset="0"/>
              </a:rPr>
              <a:t>I will be making two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latin typeface="Arial" charset="0"/>
                <a:ea typeface="+mn-ea"/>
                <a:cs typeface="Arial" charset="0"/>
              </a:rPr>
              <a:t>The first is that we must look at the relationship between gender and specific science fields rather than treating science as one broad homogeneous domain.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latin typeface="Arial" charset="0"/>
                <a:ea typeface="+mn-ea"/>
                <a:cs typeface="Arial" charset="0"/>
              </a:rPr>
              <a:t>The second point is that to understand women’s participation in science we must see it as part of a broader social phenomenon,  namely as part of gender segregation in education and employment. Segregation can be detrimental for women but also for men.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latin typeface="Arial" charset="0"/>
                <a:ea typeface="+mn-ea"/>
                <a:cs typeface="Arial" charset="0"/>
              </a:rPr>
              <a:t>My research explores international patterns in science career plans of young people using the</a:t>
            </a:r>
            <a:r>
              <a:rPr lang="pl-PL" sz="1200" kern="1200" dirty="0" smtClean="0">
                <a:solidFill>
                  <a:schemeClr val="tx1"/>
                </a:solidFill>
                <a:latin typeface="Arial" charset="0"/>
                <a:ea typeface="+mn-ea"/>
                <a:cs typeface="Arial" charset="0"/>
              </a:rPr>
              <a:t> Program for International</a:t>
            </a:r>
            <a:r>
              <a:rPr lang="pl-PL" sz="1200" kern="1200" baseline="0" dirty="0" smtClean="0">
                <a:solidFill>
                  <a:schemeClr val="tx1"/>
                </a:solidFill>
                <a:latin typeface="Arial" charset="0"/>
                <a:ea typeface="+mn-ea"/>
                <a:cs typeface="Arial" charset="0"/>
              </a:rPr>
              <a:t> Student Assessment</a:t>
            </a:r>
            <a:r>
              <a:rPr lang="en-AU" sz="1200" kern="1200" baseline="0" dirty="0" smtClean="0">
                <a:solidFill>
                  <a:schemeClr val="tx1"/>
                </a:solidFill>
                <a:latin typeface="Arial" charset="0"/>
                <a:ea typeface="+mn-ea"/>
                <a:cs typeface="Arial" charset="0"/>
              </a:rPr>
              <a:t>. Let us take 3 minutes to watch a movie clip which explains what PISA is and what PISA does</a:t>
            </a:r>
            <a:endParaRPr lang="pl-PL" sz="1200"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pl-PL" sz="1200"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pl-PL" sz="1200"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l-PL" sz="1200" kern="1200" baseline="0" dirty="0" smtClean="0">
                <a:solidFill>
                  <a:schemeClr val="tx1"/>
                </a:solidFill>
                <a:latin typeface="Arial" charset="0"/>
                <a:ea typeface="+mn-ea"/>
                <a:cs typeface="Arial" charset="0"/>
              </a:rPr>
              <a:t>HOW EFFECTIVELY THEY EDUCATE THEIR CHILDREN</a:t>
            </a:r>
            <a:endParaRPr lang="pl-PL" sz="1200" kern="120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pl-PL"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B0084BF9-FE58-42B0-9D79-08F2315C80B2}" type="slidenum">
              <a:rPr lang="en-AU" smtClean="0"/>
              <a:pPr>
                <a:defRPr/>
              </a:pPr>
              <a:t>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652963"/>
            <a:ext cx="9144000" cy="2205037"/>
          </a:xfrm>
          <a:prstGeom prst="rect">
            <a:avLst/>
          </a:prstGeom>
          <a:solidFill>
            <a:srgbClr val="94B0BE"/>
          </a:solidFill>
          <a:ln w="9525">
            <a:noFill/>
            <a:miter lim="800000"/>
            <a:headEnd/>
            <a:tailEnd/>
          </a:ln>
          <a:effectLst/>
        </p:spPr>
        <p:txBody>
          <a:bodyPr wrap="none" anchor="ctr"/>
          <a:lstStyle/>
          <a:p>
            <a:pPr>
              <a:defRPr/>
            </a:pPr>
            <a:endParaRPr lang="en-AU"/>
          </a:p>
        </p:txBody>
      </p:sp>
      <p:sp>
        <p:nvSpPr>
          <p:cNvPr id="5" name="Rectangle 8"/>
          <p:cNvSpPr>
            <a:spLocks noChangeArrowheads="1"/>
          </p:cNvSpPr>
          <p:nvPr/>
        </p:nvSpPr>
        <p:spPr bwMode="auto">
          <a:xfrm>
            <a:off x="0" y="0"/>
            <a:ext cx="9144000" cy="765175"/>
          </a:xfrm>
          <a:prstGeom prst="rect">
            <a:avLst/>
          </a:prstGeom>
          <a:solidFill>
            <a:srgbClr val="333333"/>
          </a:solidFill>
          <a:ln w="9525">
            <a:noFill/>
            <a:miter lim="800000"/>
            <a:headEnd/>
            <a:tailEnd/>
          </a:ln>
          <a:effectLst/>
        </p:spPr>
        <p:txBody>
          <a:bodyPr wrap="none" anchor="ctr"/>
          <a:lstStyle/>
          <a:p>
            <a:pPr algn="ctr">
              <a:defRPr/>
            </a:pPr>
            <a:endParaRPr lang="en-US"/>
          </a:p>
        </p:txBody>
      </p:sp>
      <p:pic>
        <p:nvPicPr>
          <p:cNvPr id="6" name="Picture 9" descr="ANU_LOGO_WHITE"/>
          <p:cNvPicPr>
            <a:picLocks noChangeAspect="1" noChangeArrowheads="1"/>
          </p:cNvPicPr>
          <p:nvPr/>
        </p:nvPicPr>
        <p:blipFill>
          <a:blip r:embed="rId2" cstate="print"/>
          <a:srcRect/>
          <a:stretch>
            <a:fillRect/>
          </a:stretch>
        </p:blipFill>
        <p:spPr bwMode="auto">
          <a:xfrm>
            <a:off x="468313" y="115888"/>
            <a:ext cx="1511300" cy="525462"/>
          </a:xfrm>
          <a:prstGeom prst="rect">
            <a:avLst/>
          </a:prstGeom>
          <a:noFill/>
          <a:ln w="9525">
            <a:noFill/>
            <a:miter lim="800000"/>
            <a:headEnd/>
            <a:tailEnd/>
          </a:ln>
        </p:spPr>
      </p:pic>
      <p:sp>
        <p:nvSpPr>
          <p:cNvPr id="8196" name="Rectangle 4"/>
          <p:cNvSpPr>
            <a:spLocks noGrp="1" noChangeArrowheads="1"/>
          </p:cNvSpPr>
          <p:nvPr>
            <p:ph type="subTitle" idx="1"/>
          </p:nvPr>
        </p:nvSpPr>
        <p:spPr>
          <a:xfrm>
            <a:off x="468313" y="4652963"/>
            <a:ext cx="8280400" cy="519112"/>
          </a:xfrm>
        </p:spPr>
        <p:txBody>
          <a:bodyPr>
            <a:spAutoFit/>
          </a:bodyPr>
          <a:lstStyle>
            <a:lvl1pPr marL="0" indent="0">
              <a:buFontTx/>
              <a:buNone/>
              <a:defRPr sz="2800"/>
            </a:lvl1pPr>
          </a:lstStyle>
          <a:p>
            <a:r>
              <a:rPr lang="en-AU"/>
              <a:t>Click to edit Master subtitle style</a:t>
            </a:r>
          </a:p>
        </p:txBody>
      </p:sp>
      <p:sp>
        <p:nvSpPr>
          <p:cNvPr id="8195" name="Rectangle 3"/>
          <p:cNvSpPr>
            <a:spLocks noGrp="1" noChangeArrowheads="1"/>
          </p:cNvSpPr>
          <p:nvPr>
            <p:ph type="ctrTitle"/>
          </p:nvPr>
        </p:nvSpPr>
        <p:spPr>
          <a:xfrm>
            <a:off x="468313" y="1919288"/>
            <a:ext cx="8207375" cy="641350"/>
          </a:xfrm>
        </p:spPr>
        <p:txBody>
          <a:bodyPr>
            <a:spAutoFit/>
          </a:bodyPr>
          <a:lstStyle>
            <a:lvl1pPr>
              <a:defRPr>
                <a:solidFill>
                  <a:schemeClr val="tx1"/>
                </a:solidFill>
              </a:defRPr>
            </a:lvl1pPr>
          </a:lstStyle>
          <a:p>
            <a:r>
              <a:rPr lang="en-AU"/>
              <a:t>Click to edit Master title style</a:t>
            </a:r>
          </a:p>
        </p:txBody>
      </p:sp>
      <p:sp>
        <p:nvSpPr>
          <p:cNvPr id="7" name="Rectangle 5"/>
          <p:cNvSpPr>
            <a:spLocks noGrp="1" noChangeArrowheads="1"/>
          </p:cNvSpPr>
          <p:nvPr>
            <p:ph type="dt" sz="half" idx="10"/>
          </p:nvPr>
        </p:nvSpPr>
        <p:spPr>
          <a:xfrm>
            <a:off x="457200" y="6245225"/>
            <a:ext cx="2133600" cy="476250"/>
          </a:xfrm>
        </p:spPr>
        <p:txBody>
          <a:bodyPr/>
          <a:lstStyle>
            <a:lvl1pPr algn="l">
              <a:defRPr/>
            </a:lvl1pPr>
          </a:lstStyle>
          <a:p>
            <a:pPr>
              <a:defRPr/>
            </a:pPr>
            <a:endParaRPr lang="en-AU"/>
          </a:p>
        </p:txBody>
      </p:sp>
      <p:sp>
        <p:nvSpPr>
          <p:cNvPr id="8" name="Rectangle 6"/>
          <p:cNvSpPr>
            <a:spLocks noGrp="1" noChangeArrowheads="1"/>
          </p:cNvSpPr>
          <p:nvPr>
            <p:ph type="ftr" sz="quarter" idx="11"/>
          </p:nvPr>
        </p:nvSpPr>
        <p:spPr>
          <a:xfrm>
            <a:off x="3124200" y="6245225"/>
            <a:ext cx="2895600" cy="476250"/>
          </a:xfrm>
        </p:spPr>
        <p:txBody>
          <a:bodyPr/>
          <a:lstStyle>
            <a:lvl1pPr algn="ctr">
              <a:defRPr/>
            </a:lvl1pPr>
          </a:lstStyle>
          <a:p>
            <a:pPr>
              <a:defRPr/>
            </a:pPr>
            <a:r>
              <a:rPr lang="en-AU"/>
              <a:t>Footer text goes in here</a:t>
            </a:r>
          </a:p>
        </p:txBody>
      </p:sp>
      <p:sp>
        <p:nvSpPr>
          <p:cNvPr id="9" name="Rectangle 7"/>
          <p:cNvSpPr>
            <a:spLocks noGrp="1" noChangeArrowheads="1"/>
          </p:cNvSpPr>
          <p:nvPr>
            <p:ph type="sldNum" sz="quarter" idx="12"/>
          </p:nvPr>
        </p:nvSpPr>
        <p:spPr>
          <a:xfrm>
            <a:off x="6553200" y="6245225"/>
            <a:ext cx="2133600" cy="476250"/>
          </a:xfrm>
        </p:spPr>
        <p:txBody>
          <a:bodyPr/>
          <a:lstStyle>
            <a:lvl1pPr>
              <a:defRPr/>
            </a:lvl1pPr>
          </a:lstStyle>
          <a:p>
            <a:pPr>
              <a:defRPr/>
            </a:pPr>
            <a:fld id="{02FAF847-5077-442B-823C-90EBCE44600E}"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pPr>
              <a:defRPr/>
            </a:pPr>
            <a:fld id="{FE22209E-EDD3-4028-A9AC-96577F0445DC}"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765175"/>
            <a:ext cx="2058988" cy="536098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765175"/>
            <a:ext cx="6029325" cy="5360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pPr>
              <a:defRPr/>
            </a:pPr>
            <a:fld id="{51C4AFC9-F1F3-4082-B4CA-C4FD326368CB}"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pPr>
              <a:defRPr/>
            </a:pPr>
            <a:fld id="{8235185F-6354-44DE-B999-4EC7CA13769B}"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pPr>
              <a:defRPr/>
            </a:pPr>
            <a:fld id="{4C6F58DC-07DE-4115-9072-7CD3B757CFCC}"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pPr>
              <a:defRPr/>
            </a:pPr>
            <a:fld id="{C50B6F76-8AD9-433E-81E9-D7F2FC77ECAA}"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9" name="Rectangle 6"/>
          <p:cNvSpPr>
            <a:spLocks noGrp="1" noChangeArrowheads="1"/>
          </p:cNvSpPr>
          <p:nvPr>
            <p:ph type="sldNum" sz="quarter" idx="12"/>
          </p:nvPr>
        </p:nvSpPr>
        <p:spPr>
          <a:ln/>
        </p:spPr>
        <p:txBody>
          <a:bodyPr/>
          <a:lstStyle>
            <a:lvl1pPr>
              <a:defRPr/>
            </a:lvl1pPr>
          </a:lstStyle>
          <a:p>
            <a:pPr>
              <a:defRPr/>
            </a:pPr>
            <a:fld id="{A2D5E283-DD39-4CCA-856F-879A4471106D}"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5" name="Rectangle 6"/>
          <p:cNvSpPr>
            <a:spLocks noGrp="1" noChangeArrowheads="1"/>
          </p:cNvSpPr>
          <p:nvPr>
            <p:ph type="sldNum" sz="quarter" idx="12"/>
          </p:nvPr>
        </p:nvSpPr>
        <p:spPr>
          <a:ln/>
        </p:spPr>
        <p:txBody>
          <a:bodyPr/>
          <a:lstStyle>
            <a:lvl1pPr>
              <a:defRPr/>
            </a:lvl1pPr>
          </a:lstStyle>
          <a:p>
            <a:pPr>
              <a:defRPr/>
            </a:pPr>
            <a:fld id="{37C88B24-6B72-4F2A-B2BD-742A04DA2BDB}"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4" name="Rectangle 6"/>
          <p:cNvSpPr>
            <a:spLocks noGrp="1" noChangeArrowheads="1"/>
          </p:cNvSpPr>
          <p:nvPr>
            <p:ph type="sldNum" sz="quarter" idx="12"/>
          </p:nvPr>
        </p:nvSpPr>
        <p:spPr>
          <a:ln/>
        </p:spPr>
        <p:txBody>
          <a:bodyPr/>
          <a:lstStyle>
            <a:lvl1pPr>
              <a:defRPr/>
            </a:lvl1pPr>
          </a:lstStyle>
          <a:p>
            <a:pPr>
              <a:defRPr/>
            </a:pPr>
            <a:fld id="{4A886BF3-1758-474C-89FA-E75B77865FD2}"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pPr>
              <a:defRPr/>
            </a:pPr>
            <a:fld id="{85520BE4-5E3C-4E4F-8179-AFA429485480}"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pPr>
              <a:defRPr/>
            </a:pPr>
            <a:fld id="{91BAA24D-EE41-40CB-B2E3-228E788ADB30}"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597650"/>
            <a:ext cx="9144000" cy="260350"/>
          </a:xfrm>
          <a:prstGeom prst="rect">
            <a:avLst/>
          </a:prstGeom>
          <a:solidFill>
            <a:srgbClr val="94B0BE"/>
          </a:solidFill>
          <a:ln w="9525">
            <a:noFill/>
            <a:miter lim="800000"/>
            <a:headEnd/>
            <a:tailEnd/>
          </a:ln>
          <a:effectLst/>
        </p:spPr>
        <p:txBody>
          <a:bodyPr wrap="none" anchor="ctr"/>
          <a:lstStyle/>
          <a:p>
            <a:pPr>
              <a:defRPr/>
            </a:pPr>
            <a:endParaRPr lang="en-AU"/>
          </a:p>
        </p:txBody>
      </p:sp>
      <p:sp>
        <p:nvSpPr>
          <p:cNvPr id="1027" name="Rectangle 2"/>
          <p:cNvSpPr>
            <a:spLocks noGrp="1" noChangeArrowheads="1"/>
          </p:cNvSpPr>
          <p:nvPr>
            <p:ph type="title"/>
          </p:nvPr>
        </p:nvSpPr>
        <p:spPr bwMode="auto">
          <a:xfrm>
            <a:off x="468313" y="7651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8" name="Rectangle 3"/>
          <p:cNvSpPr>
            <a:spLocks noGrp="1" noChangeArrowheads="1"/>
          </p:cNvSpPr>
          <p:nvPr>
            <p:ph type="body" idx="1"/>
          </p:nvPr>
        </p:nvSpPr>
        <p:spPr bwMode="auto">
          <a:xfrm>
            <a:off x="457200" y="1916113"/>
            <a:ext cx="8229600" cy="421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2" name="Rectangle 4"/>
          <p:cNvSpPr>
            <a:spLocks noGrp="1" noChangeArrowheads="1"/>
          </p:cNvSpPr>
          <p:nvPr>
            <p:ph type="dt" sz="half" idx="2"/>
          </p:nvPr>
        </p:nvSpPr>
        <p:spPr bwMode="auto">
          <a:xfrm>
            <a:off x="5724525" y="65976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AU"/>
          </a:p>
        </p:txBody>
      </p:sp>
      <p:sp>
        <p:nvSpPr>
          <p:cNvPr id="1029" name="Rectangle 5"/>
          <p:cNvSpPr>
            <a:spLocks noGrp="1" noChangeArrowheads="1"/>
          </p:cNvSpPr>
          <p:nvPr>
            <p:ph type="ftr" sz="quarter" idx="3"/>
          </p:nvPr>
        </p:nvSpPr>
        <p:spPr bwMode="auto">
          <a:xfrm>
            <a:off x="395288" y="6597650"/>
            <a:ext cx="5040312"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AU"/>
              <a:t>Footer text goes in here</a:t>
            </a:r>
          </a:p>
        </p:txBody>
      </p:sp>
      <p:sp>
        <p:nvSpPr>
          <p:cNvPr id="1030" name="Rectangle 6"/>
          <p:cNvSpPr>
            <a:spLocks noGrp="1" noChangeArrowheads="1"/>
          </p:cNvSpPr>
          <p:nvPr>
            <p:ph type="sldNum" sz="quarter" idx="4"/>
          </p:nvPr>
        </p:nvSpPr>
        <p:spPr bwMode="auto">
          <a:xfrm>
            <a:off x="8101013" y="6597650"/>
            <a:ext cx="585787"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C8D0648-C27D-4FE7-BD94-6A77A22A9AE9}" type="slidenum">
              <a:rPr lang="en-AU"/>
              <a:pPr>
                <a:defRPr/>
              </a:pPr>
              <a:t>‹#›</a:t>
            </a:fld>
            <a:endParaRPr lang="en-AU"/>
          </a:p>
        </p:txBody>
      </p:sp>
      <p:sp>
        <p:nvSpPr>
          <p:cNvPr id="1031" name="Rectangle 7"/>
          <p:cNvSpPr>
            <a:spLocks noChangeArrowheads="1"/>
          </p:cNvSpPr>
          <p:nvPr/>
        </p:nvSpPr>
        <p:spPr bwMode="auto">
          <a:xfrm>
            <a:off x="0" y="0"/>
            <a:ext cx="9144000" cy="765175"/>
          </a:xfrm>
          <a:prstGeom prst="rect">
            <a:avLst/>
          </a:prstGeom>
          <a:solidFill>
            <a:srgbClr val="333333"/>
          </a:solidFill>
          <a:ln w="9525">
            <a:noFill/>
            <a:miter lim="800000"/>
            <a:headEnd/>
            <a:tailEnd/>
          </a:ln>
          <a:effectLst/>
        </p:spPr>
        <p:txBody>
          <a:bodyPr wrap="none" anchor="ctr"/>
          <a:lstStyle/>
          <a:p>
            <a:pPr algn="ctr">
              <a:defRPr/>
            </a:pPr>
            <a:endParaRPr lang="en-US"/>
          </a:p>
        </p:txBody>
      </p:sp>
      <p:pic>
        <p:nvPicPr>
          <p:cNvPr id="1033" name="Picture 9" descr="ANU_LOGO_WHITE"/>
          <p:cNvPicPr>
            <a:picLocks noChangeAspect="1" noChangeArrowheads="1"/>
          </p:cNvPicPr>
          <p:nvPr/>
        </p:nvPicPr>
        <p:blipFill>
          <a:blip r:embed="rId13" cstate="print"/>
          <a:srcRect/>
          <a:stretch>
            <a:fillRect/>
          </a:stretch>
        </p:blipFill>
        <p:spPr bwMode="auto">
          <a:xfrm>
            <a:off x="468313" y="115888"/>
            <a:ext cx="1511300" cy="525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rtl="0" eaLnBrk="0" fontAlgn="base" hangingPunct="0">
        <a:spcBef>
          <a:spcPct val="0"/>
        </a:spcBef>
        <a:spcAft>
          <a:spcPct val="0"/>
        </a:spcAft>
        <a:defRPr sz="3600">
          <a:solidFill>
            <a:srgbClr val="527688"/>
          </a:solidFill>
          <a:latin typeface="+mj-lt"/>
          <a:ea typeface="+mj-ea"/>
          <a:cs typeface="+mj-cs"/>
        </a:defRPr>
      </a:lvl1pPr>
      <a:lvl2pPr algn="l" rtl="0" eaLnBrk="0" fontAlgn="base" hangingPunct="0">
        <a:spcBef>
          <a:spcPct val="0"/>
        </a:spcBef>
        <a:spcAft>
          <a:spcPct val="0"/>
        </a:spcAft>
        <a:defRPr sz="3600">
          <a:solidFill>
            <a:srgbClr val="527688"/>
          </a:solidFill>
          <a:latin typeface="Arial" charset="0"/>
          <a:cs typeface="Arial" charset="0"/>
        </a:defRPr>
      </a:lvl2pPr>
      <a:lvl3pPr algn="l" rtl="0" eaLnBrk="0" fontAlgn="base" hangingPunct="0">
        <a:spcBef>
          <a:spcPct val="0"/>
        </a:spcBef>
        <a:spcAft>
          <a:spcPct val="0"/>
        </a:spcAft>
        <a:defRPr sz="3600">
          <a:solidFill>
            <a:srgbClr val="527688"/>
          </a:solidFill>
          <a:latin typeface="Arial" charset="0"/>
          <a:cs typeface="Arial" charset="0"/>
        </a:defRPr>
      </a:lvl3pPr>
      <a:lvl4pPr algn="l" rtl="0" eaLnBrk="0" fontAlgn="base" hangingPunct="0">
        <a:spcBef>
          <a:spcPct val="0"/>
        </a:spcBef>
        <a:spcAft>
          <a:spcPct val="0"/>
        </a:spcAft>
        <a:defRPr sz="3600">
          <a:solidFill>
            <a:srgbClr val="527688"/>
          </a:solidFill>
          <a:latin typeface="Arial" charset="0"/>
          <a:cs typeface="Arial" charset="0"/>
        </a:defRPr>
      </a:lvl4pPr>
      <a:lvl5pPr algn="l" rtl="0" eaLnBrk="0" fontAlgn="base" hangingPunct="0">
        <a:spcBef>
          <a:spcPct val="0"/>
        </a:spcBef>
        <a:spcAft>
          <a:spcPct val="0"/>
        </a:spcAft>
        <a:defRPr sz="3600">
          <a:solidFill>
            <a:srgbClr val="527688"/>
          </a:solidFill>
          <a:latin typeface="Arial" charset="0"/>
          <a:cs typeface="Arial" charset="0"/>
        </a:defRPr>
      </a:lvl5pPr>
      <a:lvl6pPr marL="457200" algn="l" rtl="0" fontAlgn="base">
        <a:spcBef>
          <a:spcPct val="0"/>
        </a:spcBef>
        <a:spcAft>
          <a:spcPct val="0"/>
        </a:spcAft>
        <a:defRPr sz="3600">
          <a:solidFill>
            <a:srgbClr val="527688"/>
          </a:solidFill>
          <a:latin typeface="Arial" charset="0"/>
          <a:cs typeface="Arial" charset="0"/>
        </a:defRPr>
      </a:lvl6pPr>
      <a:lvl7pPr marL="914400" algn="l" rtl="0" fontAlgn="base">
        <a:spcBef>
          <a:spcPct val="0"/>
        </a:spcBef>
        <a:spcAft>
          <a:spcPct val="0"/>
        </a:spcAft>
        <a:defRPr sz="3600">
          <a:solidFill>
            <a:srgbClr val="527688"/>
          </a:solidFill>
          <a:latin typeface="Arial" charset="0"/>
          <a:cs typeface="Arial" charset="0"/>
        </a:defRPr>
      </a:lvl7pPr>
      <a:lvl8pPr marL="1371600" algn="l" rtl="0" fontAlgn="base">
        <a:spcBef>
          <a:spcPct val="0"/>
        </a:spcBef>
        <a:spcAft>
          <a:spcPct val="0"/>
        </a:spcAft>
        <a:defRPr sz="3600">
          <a:solidFill>
            <a:srgbClr val="527688"/>
          </a:solidFill>
          <a:latin typeface="Arial" charset="0"/>
          <a:cs typeface="Arial" charset="0"/>
        </a:defRPr>
      </a:lvl8pPr>
      <a:lvl9pPr marL="1828800" algn="l" rtl="0" fontAlgn="base">
        <a:spcBef>
          <a:spcPct val="0"/>
        </a:spcBef>
        <a:spcAft>
          <a:spcPct val="0"/>
        </a:spcAft>
        <a:defRPr sz="3600">
          <a:solidFill>
            <a:srgbClr val="527688"/>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martina.fechner@anu.edu.a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11560" y="1268760"/>
            <a:ext cx="8352928" cy="1200329"/>
          </a:xfrm>
        </p:spPr>
        <p:txBody>
          <a:bodyPr/>
          <a:lstStyle/>
          <a:p>
            <a:pPr algn="ctr"/>
            <a:r>
              <a:rPr lang="en-AU" b="1" dirty="0" smtClean="0">
                <a:solidFill>
                  <a:srgbClr val="527688"/>
                </a:solidFill>
              </a:rPr>
              <a:t>New Gender Institute seminar series: </a:t>
            </a:r>
            <a:r>
              <a:rPr lang="pl-PL" b="1" dirty="0" smtClean="0">
                <a:solidFill>
                  <a:srgbClr val="527688"/>
                </a:solidFill>
              </a:rPr>
              <a:t/>
            </a:r>
            <a:br>
              <a:rPr lang="pl-PL" b="1" dirty="0" smtClean="0">
                <a:solidFill>
                  <a:srgbClr val="527688"/>
                </a:solidFill>
              </a:rPr>
            </a:br>
            <a:r>
              <a:rPr lang="en-AU" b="1" dirty="0" smtClean="0">
                <a:solidFill>
                  <a:srgbClr val="527688"/>
                </a:solidFill>
              </a:rPr>
              <a:t>Women in academia</a:t>
            </a:r>
            <a:endParaRPr lang="en-AU" b="1" dirty="0">
              <a:solidFill>
                <a:srgbClr val="527688"/>
              </a:solidFill>
            </a:endParaRPr>
          </a:p>
        </p:txBody>
      </p:sp>
      <p:pic>
        <p:nvPicPr>
          <p:cNvPr id="1026" name="Picture 2"/>
          <p:cNvPicPr>
            <a:picLocks noChangeAspect="1" noChangeArrowheads="1"/>
          </p:cNvPicPr>
          <p:nvPr/>
        </p:nvPicPr>
        <p:blipFill>
          <a:blip r:embed="rId3" cstate="print"/>
          <a:srcRect/>
          <a:stretch>
            <a:fillRect/>
          </a:stretch>
        </p:blipFill>
        <p:spPr bwMode="auto">
          <a:xfrm>
            <a:off x="971600" y="2420888"/>
            <a:ext cx="2265040" cy="22650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3619500" y="2780928"/>
            <a:ext cx="1905000" cy="19050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5940152" y="2381672"/>
            <a:ext cx="2304256" cy="2304256"/>
          </a:xfrm>
          <a:prstGeom prst="rect">
            <a:avLst/>
          </a:prstGeom>
          <a:noFill/>
          <a:ln w="9525">
            <a:noFill/>
            <a:miter lim="800000"/>
            <a:headEnd/>
            <a:tailEnd/>
          </a:ln>
        </p:spPr>
      </p:pic>
      <p:sp>
        <p:nvSpPr>
          <p:cNvPr id="9" name="Rectangle 8"/>
          <p:cNvSpPr/>
          <p:nvPr/>
        </p:nvSpPr>
        <p:spPr>
          <a:xfrm>
            <a:off x="1871700" y="3789040"/>
            <a:ext cx="5400600" cy="1200329"/>
          </a:xfrm>
          <a:prstGeom prst="rect">
            <a:avLst/>
          </a:prstGeom>
          <a:solidFill>
            <a:schemeClr val="bg1"/>
          </a:solidFill>
        </p:spPr>
        <p:txBody>
          <a:bodyPr wrap="square">
            <a:spAutoFit/>
          </a:bodyPr>
          <a:lstStyle/>
          <a:p>
            <a:r>
              <a:rPr lang="en-AU" dirty="0" smtClean="0">
                <a:solidFill>
                  <a:srgbClr val="527688"/>
                </a:solidFill>
              </a:rPr>
              <a:t>Are women in academia affected by subtle micro-inequities, which accumulate over time and eventually form powerful barriers to their career advancement?  </a:t>
            </a:r>
            <a:endParaRPr lang="en-AU" dirty="0"/>
          </a:p>
        </p:txBody>
      </p:sp>
      <p:sp>
        <p:nvSpPr>
          <p:cNvPr id="10" name="TextBox 9"/>
          <p:cNvSpPr txBox="1"/>
          <p:nvPr/>
        </p:nvSpPr>
        <p:spPr>
          <a:xfrm>
            <a:off x="467544" y="5085184"/>
            <a:ext cx="3744416" cy="646331"/>
          </a:xfrm>
          <a:prstGeom prst="rect">
            <a:avLst/>
          </a:prstGeom>
          <a:solidFill>
            <a:schemeClr val="bg1"/>
          </a:solidFill>
        </p:spPr>
        <p:txBody>
          <a:bodyPr wrap="square" rtlCol="0">
            <a:spAutoFit/>
          </a:bodyPr>
          <a:lstStyle/>
          <a:p>
            <a:r>
              <a:rPr lang="en-AU" dirty="0" smtClean="0">
                <a:solidFill>
                  <a:srgbClr val="527688"/>
                </a:solidFill>
              </a:rPr>
              <a:t>Is the academic workplace of the 21st century a fair playing field? </a:t>
            </a:r>
            <a:endParaRPr lang="pl-PL" dirty="0" smtClean="0">
              <a:solidFill>
                <a:srgbClr val="527688"/>
              </a:solidFill>
            </a:endParaRPr>
          </a:p>
        </p:txBody>
      </p:sp>
      <p:sp>
        <p:nvSpPr>
          <p:cNvPr id="11" name="Rectangle 10"/>
          <p:cNvSpPr/>
          <p:nvPr/>
        </p:nvSpPr>
        <p:spPr>
          <a:xfrm>
            <a:off x="4427984" y="5445224"/>
            <a:ext cx="4572000" cy="923330"/>
          </a:xfrm>
          <a:prstGeom prst="rect">
            <a:avLst/>
          </a:prstGeom>
          <a:solidFill>
            <a:schemeClr val="bg1"/>
          </a:solidFill>
        </p:spPr>
        <p:txBody>
          <a:bodyPr>
            <a:spAutoFit/>
          </a:bodyPr>
          <a:lstStyle/>
          <a:p>
            <a:r>
              <a:rPr lang="en-AU" dirty="0" smtClean="0">
                <a:solidFill>
                  <a:srgbClr val="527688"/>
                </a:solidFill>
              </a:rPr>
              <a:t>Is the </a:t>
            </a:r>
            <a:r>
              <a:rPr lang="en-AU" dirty="0" err="1" smtClean="0">
                <a:solidFill>
                  <a:srgbClr val="527688"/>
                </a:solidFill>
              </a:rPr>
              <a:t>ANU</a:t>
            </a:r>
            <a:r>
              <a:rPr lang="en-AU" dirty="0" smtClean="0">
                <a:solidFill>
                  <a:srgbClr val="527688"/>
                </a:solidFill>
              </a:rPr>
              <a:t> succeeding in effectively supporting women's career progression or are there issues in need of discussion?</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Text Placeholder 3"/>
          <p:cNvSpPr>
            <a:spLocks noGrp="1"/>
          </p:cNvSpPr>
          <p:nvPr>
            <p:ph type="body" sz="half" idx="2"/>
          </p:nvPr>
        </p:nvSpPr>
        <p:spPr/>
        <p:txBody>
          <a:bodyPr/>
          <a:lstStyle/>
          <a:p>
            <a:r>
              <a:rPr lang="en-AU" b="1" dirty="0" smtClean="0"/>
              <a:t>FTE for Fulltime and Fractional Fulltime Philosophy Teaching and Research staff in Australian universities by level and gender </a:t>
            </a:r>
            <a:r>
              <a:rPr lang="en-AU" dirty="0" smtClean="0"/>
              <a:t>Data Source: AAP Benchmarking Collection (Philosophy)</a:t>
            </a:r>
          </a:p>
          <a:p>
            <a:endParaRPr lang="en-AU" dirty="0"/>
          </a:p>
        </p:txBody>
      </p:sp>
      <p:sp>
        <p:nvSpPr>
          <p:cNvPr id="5" name="Slide Number Placeholder 4"/>
          <p:cNvSpPr>
            <a:spLocks noGrp="1"/>
          </p:cNvSpPr>
          <p:nvPr>
            <p:ph type="sldNum" sz="quarter" idx="12"/>
          </p:nvPr>
        </p:nvSpPr>
        <p:spPr/>
        <p:txBody>
          <a:bodyPr/>
          <a:lstStyle/>
          <a:p>
            <a:pPr>
              <a:defRPr/>
            </a:pPr>
            <a:fld id="{91BAA24D-EE41-40CB-B2E3-228E788ADB30}" type="slidenum">
              <a:rPr lang="en-AU" smtClean="0"/>
              <a:pPr>
                <a:defRPr/>
              </a:pPr>
              <a:t>10</a:t>
            </a:fld>
            <a:endParaRPr lang="en-AU"/>
          </a:p>
        </p:txBody>
      </p:sp>
      <p:pic>
        <p:nvPicPr>
          <p:cNvPr id="24578" name="Picture 2"/>
          <p:cNvPicPr>
            <a:picLocks noGrp="1" noChangeAspect="1" noChangeArrowheads="1"/>
          </p:cNvPicPr>
          <p:nvPr>
            <p:ph type="pic" idx="1"/>
          </p:nvPr>
        </p:nvPicPr>
        <p:blipFill>
          <a:blip r:embed="rId2" cstate="print"/>
          <a:srcRect t="2959" b="2959"/>
          <a:stretch>
            <a:fillRect/>
          </a:stretch>
        </p:blipFill>
        <p:spPr bwMode="auto">
          <a:xfrm>
            <a:off x="1691680" y="836712"/>
            <a:ext cx="5486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Philosophy : to other disciplines (</a:t>
            </a:r>
            <a:r>
              <a:rPr lang="en-AU" dirty="0" smtClean="0"/>
              <a:t>AU, 2009)</a:t>
            </a:r>
            <a:endParaRPr lang="en-AU" dirty="0"/>
          </a:p>
        </p:txBody>
      </p:sp>
      <p:sp>
        <p:nvSpPr>
          <p:cNvPr id="4" name="Text Placeholder 3"/>
          <p:cNvSpPr>
            <a:spLocks noGrp="1"/>
          </p:cNvSpPr>
          <p:nvPr>
            <p:ph type="body" sz="half" idx="2"/>
          </p:nvPr>
        </p:nvSpPr>
        <p:spPr/>
        <p:txBody>
          <a:bodyPr/>
          <a:lstStyle/>
          <a:p>
            <a:pPr lvl="0"/>
            <a:r>
              <a:rPr lang="en-AU" dirty="0" smtClean="0">
                <a:latin typeface="Arial" pitchFamily="34" charset="0"/>
                <a:ea typeface="Times New Roman" pitchFamily="18" charset="0"/>
                <a:cs typeface="Arial" pitchFamily="34" charset="0"/>
              </a:rPr>
              <a:t>Data Sources: DEEWR Higher Education Statistics (all disciplines), AAP Benchmarking Collection (Philosophy)</a:t>
            </a:r>
            <a:endParaRPr lang="en-AU" sz="3200" dirty="0" smtClean="0">
              <a:latin typeface="Arial" pitchFamily="34" charset="0"/>
              <a:cs typeface="Arial" pitchFamily="34" charset="0"/>
            </a:endParaRPr>
          </a:p>
          <a:p>
            <a:endParaRPr lang="en-AU" dirty="0"/>
          </a:p>
        </p:txBody>
      </p:sp>
      <p:sp>
        <p:nvSpPr>
          <p:cNvPr id="5" name="Slide Number Placeholder 4"/>
          <p:cNvSpPr>
            <a:spLocks noGrp="1"/>
          </p:cNvSpPr>
          <p:nvPr>
            <p:ph type="sldNum" sz="quarter" idx="12"/>
          </p:nvPr>
        </p:nvSpPr>
        <p:spPr/>
        <p:txBody>
          <a:bodyPr/>
          <a:lstStyle/>
          <a:p>
            <a:pPr>
              <a:defRPr/>
            </a:pPr>
            <a:fld id="{91BAA24D-EE41-40CB-B2E3-228E788ADB30}" type="slidenum">
              <a:rPr lang="en-AU" smtClean="0"/>
              <a:pPr>
                <a:defRPr/>
              </a:pPr>
              <a:t>11</a:t>
            </a:fld>
            <a:endParaRPr lang="en-AU"/>
          </a:p>
        </p:txBody>
      </p:sp>
      <p:sp>
        <p:nvSpPr>
          <p:cNvPr id="6" name="Picture Placeholder 2"/>
          <p:cNvSpPr txBox="1">
            <a:spLocks/>
          </p:cNvSpPr>
          <p:nvPr/>
        </p:nvSpPr>
        <p:spPr bwMode="auto">
          <a:xfrm>
            <a:off x="1835696" y="548680"/>
            <a:ext cx="5486400" cy="4114800"/>
          </a:xfrm>
          <a:prstGeom prst="rect">
            <a:avLst/>
          </a:prstGeom>
          <a:noFill/>
          <a:ln w="9525">
            <a:noFill/>
            <a:miter lim="800000"/>
            <a:headEnd/>
            <a:tailEnd/>
          </a:ln>
        </p:spPr>
      </p:sp>
      <p:pic>
        <p:nvPicPr>
          <p:cNvPr id="25602" name="Picture 2"/>
          <p:cNvPicPr>
            <a:picLocks noGrp="1" noChangeAspect="1" noChangeArrowheads="1"/>
          </p:cNvPicPr>
          <p:nvPr>
            <p:ph type="pic" idx="1"/>
          </p:nvPr>
        </p:nvPicPr>
        <p:blipFill>
          <a:blip r:embed="rId2" cstate="print"/>
          <a:srcRect l="2061" r="2061"/>
          <a:stretch>
            <a:fillRect/>
          </a:stretch>
        </p:blipFill>
        <p:spPr bwMode="auto">
          <a:xfrm>
            <a:off x="1763688" y="908720"/>
            <a:ext cx="5486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Undergrad: Women take more Phil courses (54%); fewer complete majors (44%) </a:t>
            </a:r>
            <a:endParaRPr lang="en-AU" dirty="0"/>
          </a:p>
        </p:txBody>
      </p:sp>
      <p:sp>
        <p:nvSpPr>
          <p:cNvPr id="4" name="Text Placeholder 3"/>
          <p:cNvSpPr>
            <a:spLocks noGrp="1"/>
          </p:cNvSpPr>
          <p:nvPr>
            <p:ph type="body" sz="half" idx="2"/>
          </p:nvPr>
        </p:nvSpPr>
        <p:spPr>
          <a:xfrm>
            <a:off x="1763688" y="5373216"/>
            <a:ext cx="5486400" cy="804862"/>
          </a:xfrm>
        </p:spPr>
        <p:txBody>
          <a:bodyPr/>
          <a:lstStyle/>
          <a:p>
            <a:r>
              <a:rPr lang="en-AU" b="1" dirty="0" smtClean="0"/>
              <a:t>Undergrad </a:t>
            </a:r>
            <a:r>
              <a:rPr lang="en-AU" b="1" dirty="0" smtClean="0"/>
              <a:t>EFT student load and </a:t>
            </a:r>
            <a:r>
              <a:rPr lang="en-AU" b="1" dirty="0" smtClean="0"/>
              <a:t>Bach. degree </a:t>
            </a:r>
            <a:r>
              <a:rPr lang="en-AU" b="1" dirty="0" smtClean="0"/>
              <a:t>completions by gender for </a:t>
            </a:r>
            <a:r>
              <a:rPr lang="en-AU" b="1" dirty="0" smtClean="0"/>
              <a:t>Phil </a:t>
            </a:r>
            <a:r>
              <a:rPr lang="en-AU" b="1" dirty="0" smtClean="0"/>
              <a:t>programs at </a:t>
            </a:r>
            <a:r>
              <a:rPr lang="en-AU" b="1" dirty="0" smtClean="0"/>
              <a:t>AU universities</a:t>
            </a:r>
            <a:r>
              <a:rPr lang="en-AU" b="1" dirty="0" smtClean="0"/>
              <a:t> </a:t>
            </a:r>
            <a:r>
              <a:rPr lang="en-AU" b="1" dirty="0" smtClean="0"/>
              <a:t>(source: DEWRA and AAP) </a:t>
            </a:r>
            <a:r>
              <a:rPr lang="en-AU" b="1" i="1" dirty="0" smtClean="0">
                <a:solidFill>
                  <a:schemeClr val="accent1">
                    <a:lumMod val="50000"/>
                  </a:schemeClr>
                </a:solidFill>
              </a:rPr>
              <a:t> </a:t>
            </a:r>
            <a:r>
              <a:rPr lang="en-AU" sz="2000" b="1" i="1" dirty="0" smtClean="0">
                <a:solidFill>
                  <a:schemeClr val="accent1">
                    <a:lumMod val="50000"/>
                  </a:schemeClr>
                </a:solidFill>
              </a:rPr>
              <a:t>At PhD about 40% female completions</a:t>
            </a:r>
            <a:endParaRPr lang="en-AU" sz="2000" i="1" dirty="0" smtClean="0">
              <a:solidFill>
                <a:schemeClr val="accent1">
                  <a:lumMod val="50000"/>
                </a:schemeClr>
              </a:solidFill>
            </a:endParaRPr>
          </a:p>
          <a:p>
            <a:endParaRPr lang="en-AU" dirty="0"/>
          </a:p>
        </p:txBody>
      </p:sp>
      <p:sp>
        <p:nvSpPr>
          <p:cNvPr id="5" name="Slide Number Placeholder 4"/>
          <p:cNvSpPr>
            <a:spLocks noGrp="1"/>
          </p:cNvSpPr>
          <p:nvPr>
            <p:ph type="sldNum" sz="quarter" idx="12"/>
          </p:nvPr>
        </p:nvSpPr>
        <p:spPr/>
        <p:txBody>
          <a:bodyPr/>
          <a:lstStyle/>
          <a:p>
            <a:pPr>
              <a:defRPr/>
            </a:pPr>
            <a:fld id="{91BAA24D-EE41-40CB-B2E3-228E788ADB30}" type="slidenum">
              <a:rPr lang="en-AU" smtClean="0"/>
              <a:pPr>
                <a:defRPr/>
              </a:pPr>
              <a:t>12</a:t>
            </a:fld>
            <a:endParaRPr lang="en-AU"/>
          </a:p>
        </p:txBody>
      </p:sp>
      <p:pic>
        <p:nvPicPr>
          <p:cNvPr id="30722" name="Picture 2"/>
          <p:cNvPicPr>
            <a:picLocks noGrp="1" noChangeAspect="1" noChangeArrowheads="1"/>
          </p:cNvPicPr>
          <p:nvPr>
            <p:ph type="pic" idx="1"/>
          </p:nvPr>
        </p:nvPicPr>
        <p:blipFill>
          <a:blip r:embed="rId2" cstate="print"/>
          <a:srcRect t="762" b="762"/>
          <a:stretch>
            <a:fillRect/>
          </a:stretch>
        </p:blipFill>
        <p:spPr bwMode="auto">
          <a:xfrm>
            <a:off x="1763688" y="620688"/>
            <a:ext cx="5486400" cy="4114800"/>
          </a:xfrm>
          <a:prstGeom prst="rect">
            <a:avLst/>
          </a:prstGeom>
          <a:noFill/>
          <a:ln w="9525">
            <a:noFill/>
            <a:miter lim="800000"/>
            <a:headEnd/>
            <a:tailEnd/>
          </a:ln>
        </p:spPr>
      </p:pic>
      <p:sp>
        <p:nvSpPr>
          <p:cNvPr id="7" name="TextBox 6"/>
          <p:cNvSpPr txBox="1"/>
          <p:nvPr/>
        </p:nvSpPr>
        <p:spPr>
          <a:xfrm>
            <a:off x="8028384" y="3501008"/>
            <a:ext cx="184731" cy="369332"/>
          </a:xfrm>
          <a:prstGeom prst="rect">
            <a:avLst/>
          </a:prstGeom>
          <a:noFill/>
        </p:spPr>
        <p:txBody>
          <a:bodyPr wrap="none" rtlCol="0">
            <a:spAutoFit/>
          </a:bodyPr>
          <a:lstStyle/>
          <a:p>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Women’s Under-representation</a:t>
            </a:r>
            <a:endParaRPr lang="en-AU" dirty="0"/>
          </a:p>
        </p:txBody>
      </p:sp>
      <p:sp>
        <p:nvSpPr>
          <p:cNvPr id="3" name="Content Placeholder 2"/>
          <p:cNvSpPr>
            <a:spLocks noGrp="1"/>
          </p:cNvSpPr>
          <p:nvPr>
            <p:ph sz="half" idx="1"/>
          </p:nvPr>
        </p:nvSpPr>
        <p:spPr/>
        <p:txBody>
          <a:bodyPr/>
          <a:lstStyle/>
          <a:p>
            <a:pPr>
              <a:buNone/>
            </a:pPr>
            <a:r>
              <a:rPr lang="en-AU" b="1" i="1" dirty="0" smtClean="0"/>
              <a:t>Why does it matter?</a:t>
            </a:r>
          </a:p>
          <a:p>
            <a:r>
              <a:rPr lang="en-AU" dirty="0" smtClean="0"/>
              <a:t>Political/ legal representation – or </a:t>
            </a:r>
            <a:r>
              <a:rPr lang="en-AU" dirty="0" smtClean="0">
                <a:solidFill>
                  <a:schemeClr val="accent2">
                    <a:lumMod val="75000"/>
                  </a:schemeClr>
                </a:solidFill>
              </a:rPr>
              <a:t>power</a:t>
            </a:r>
          </a:p>
          <a:p>
            <a:r>
              <a:rPr lang="en-AU" dirty="0" smtClean="0"/>
              <a:t>Individual capacity for advancement – or </a:t>
            </a:r>
            <a:r>
              <a:rPr lang="en-AU" dirty="0" smtClean="0">
                <a:solidFill>
                  <a:schemeClr val="accent2">
                    <a:lumMod val="75000"/>
                  </a:schemeClr>
                </a:solidFill>
              </a:rPr>
              <a:t>money</a:t>
            </a:r>
          </a:p>
          <a:p>
            <a:r>
              <a:rPr lang="en-AU" dirty="0" smtClean="0"/>
              <a:t>Use of talent - Fulfilling </a:t>
            </a:r>
            <a:r>
              <a:rPr lang="en-AU" dirty="0" smtClean="0">
                <a:solidFill>
                  <a:schemeClr val="accent2">
                    <a:lumMod val="75000"/>
                  </a:schemeClr>
                </a:solidFill>
              </a:rPr>
              <a:t>socio-economic objectives</a:t>
            </a:r>
            <a:endParaRPr lang="en-AU" dirty="0">
              <a:solidFill>
                <a:schemeClr val="accent2">
                  <a:lumMod val="75000"/>
                </a:schemeClr>
              </a:solidFill>
            </a:endParaRPr>
          </a:p>
        </p:txBody>
      </p:sp>
      <p:sp>
        <p:nvSpPr>
          <p:cNvPr id="4" name="Content Placeholder 3"/>
          <p:cNvSpPr>
            <a:spLocks noGrp="1"/>
          </p:cNvSpPr>
          <p:nvPr>
            <p:ph sz="half" idx="2"/>
          </p:nvPr>
        </p:nvSpPr>
        <p:spPr/>
        <p:txBody>
          <a:bodyPr/>
          <a:lstStyle/>
          <a:p>
            <a:pPr>
              <a:buNone/>
            </a:pPr>
            <a:r>
              <a:rPr lang="en-AU" b="1" i="1" dirty="0" smtClean="0">
                <a:solidFill>
                  <a:schemeClr val="accent2">
                    <a:lumMod val="75000"/>
                  </a:schemeClr>
                </a:solidFill>
              </a:rPr>
              <a:t>In Philosophy?</a:t>
            </a:r>
          </a:p>
          <a:p>
            <a:pPr>
              <a:buNone/>
            </a:pPr>
            <a:r>
              <a:rPr lang="en-AU" sz="2400" dirty="0" smtClean="0">
                <a:solidFill>
                  <a:schemeClr val="accent2">
                    <a:lumMod val="75000"/>
                  </a:schemeClr>
                </a:solidFill>
              </a:rPr>
              <a:t>Concern for justice and elimination of bias integral to discipline?</a:t>
            </a:r>
          </a:p>
          <a:p>
            <a:pPr>
              <a:buNone/>
            </a:pPr>
            <a:r>
              <a:rPr lang="en-AU" sz="2400" dirty="0" smtClean="0">
                <a:solidFill>
                  <a:schemeClr val="accent2">
                    <a:lumMod val="75000"/>
                  </a:schemeClr>
                </a:solidFill>
              </a:rPr>
              <a:t>Knowledge is situated therefore we need to be inclusive?</a:t>
            </a:r>
          </a:p>
          <a:p>
            <a:pPr>
              <a:buNone/>
            </a:pPr>
            <a:r>
              <a:rPr lang="en-AU" sz="2400" dirty="0" smtClean="0">
                <a:solidFill>
                  <a:schemeClr val="accent2">
                    <a:lumMod val="75000"/>
                  </a:schemeClr>
                </a:solidFill>
              </a:rPr>
              <a:t>Powerful (and deeply sexist) tradition – demands contestation from within?</a:t>
            </a:r>
          </a:p>
        </p:txBody>
      </p:sp>
      <p:sp>
        <p:nvSpPr>
          <p:cNvPr id="5" name="Slide Number Placeholder 4"/>
          <p:cNvSpPr>
            <a:spLocks noGrp="1"/>
          </p:cNvSpPr>
          <p:nvPr>
            <p:ph type="sldNum" sz="quarter" idx="12"/>
          </p:nvPr>
        </p:nvSpPr>
        <p:spPr/>
        <p:txBody>
          <a:bodyPr/>
          <a:lstStyle/>
          <a:p>
            <a:pPr>
              <a:defRPr/>
            </a:pPr>
            <a:fld id="{C50B6F76-8AD9-433E-81E9-D7F2FC77ECAA}" type="slidenum">
              <a:rPr lang="en-AU" smtClean="0"/>
              <a:pPr>
                <a:defRPr/>
              </a:pPr>
              <a:t>13</a:t>
            </a:fld>
            <a:endParaRPr lang="en-A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Who is the philosopher?</a:t>
            </a:r>
            <a:endParaRPr lang="en-AU" dirty="0"/>
          </a:p>
        </p:txBody>
      </p:sp>
      <p:sp>
        <p:nvSpPr>
          <p:cNvPr id="5" name="Text Placeholder 4"/>
          <p:cNvSpPr>
            <a:spLocks noGrp="1"/>
          </p:cNvSpPr>
          <p:nvPr>
            <p:ph type="body" sz="half" idx="2"/>
          </p:nvPr>
        </p:nvSpPr>
        <p:spPr/>
        <p:txBody>
          <a:bodyPr/>
          <a:lstStyle/>
          <a:p>
            <a:r>
              <a:rPr lang="en-AU" dirty="0" smtClean="0"/>
              <a:t>Maybe there’s a kind of anti-</a:t>
            </a:r>
            <a:r>
              <a:rPr lang="en-AU" dirty="0" err="1" smtClean="0"/>
              <a:t>botox</a:t>
            </a:r>
            <a:r>
              <a:rPr lang="en-AU" dirty="0" smtClean="0"/>
              <a:t> that could give you brow wrinkles temporarily, kind of like an appearance enhancing drug for academic job interviews</a:t>
            </a:r>
            <a:r>
              <a:rPr lang="en-AU" dirty="0" smtClean="0"/>
              <a:t>! – Samantha Brennan</a:t>
            </a:r>
            <a:endParaRPr lang="en-AU" dirty="0"/>
          </a:p>
        </p:txBody>
      </p:sp>
      <p:sp>
        <p:nvSpPr>
          <p:cNvPr id="2" name="Slide Number Placeholder 1"/>
          <p:cNvSpPr>
            <a:spLocks noGrp="1"/>
          </p:cNvSpPr>
          <p:nvPr>
            <p:ph type="sldNum" sz="quarter" idx="12"/>
          </p:nvPr>
        </p:nvSpPr>
        <p:spPr/>
        <p:txBody>
          <a:bodyPr/>
          <a:lstStyle/>
          <a:p>
            <a:pPr>
              <a:defRPr/>
            </a:pPr>
            <a:fld id="{4A886BF3-1758-474C-89FA-E75B77865FD2}" type="slidenum">
              <a:rPr lang="en-AU" smtClean="0"/>
              <a:pPr>
                <a:defRPr/>
              </a:pPr>
              <a:t>14</a:t>
            </a:fld>
            <a:endParaRPr lang="en-AU"/>
          </a:p>
        </p:txBody>
      </p:sp>
      <p:pic>
        <p:nvPicPr>
          <p:cNvPr id="43014" name="Picture 6" descr="http://image.shutterstock.com/display_pic_with_logo/807910/121835137/stock-photo-male-thinker-thinks-of-a-female-thinker-121835137.jpg"/>
          <p:cNvPicPr>
            <a:picLocks noGrp="1" noChangeAspect="1" noChangeArrowheads="1"/>
          </p:cNvPicPr>
          <p:nvPr>
            <p:ph type="pic" idx="1"/>
          </p:nvPr>
        </p:nvPicPr>
        <p:blipFill>
          <a:blip r:embed="rId2" cstate="print"/>
          <a:stretch>
            <a:fillRect/>
          </a:stretch>
        </p:blipFill>
        <p:spPr bwMode="auto">
          <a:xfrm>
            <a:off x="1331640" y="1484784"/>
            <a:ext cx="3387824" cy="28803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Entrenched beliefs</a:t>
            </a:r>
            <a:endParaRPr lang="en-AU" dirty="0"/>
          </a:p>
        </p:txBody>
      </p:sp>
      <p:sp>
        <p:nvSpPr>
          <p:cNvPr id="3" name="Content Placeholder 2"/>
          <p:cNvSpPr>
            <a:spLocks noGrp="1"/>
          </p:cNvSpPr>
          <p:nvPr>
            <p:ph sz="half" idx="1"/>
          </p:nvPr>
        </p:nvSpPr>
        <p:spPr/>
        <p:txBody>
          <a:bodyPr/>
          <a:lstStyle/>
          <a:p>
            <a:pPr>
              <a:buNone/>
            </a:pPr>
            <a:r>
              <a:rPr lang="en-GB" sz="2400" dirty="0" smtClean="0"/>
              <a:t>Hiring </a:t>
            </a:r>
            <a:r>
              <a:rPr lang="en-GB" sz="2400" dirty="0" smtClean="0"/>
              <a:t>women in philosophy doesn’t matter to the outputs of the discipline</a:t>
            </a:r>
            <a:r>
              <a:rPr lang="en-GB" sz="2400" dirty="0" smtClean="0"/>
              <a:t>.</a:t>
            </a:r>
          </a:p>
          <a:p>
            <a:pPr>
              <a:buNone/>
            </a:pPr>
            <a:r>
              <a:rPr lang="en-GB" sz="2400" dirty="0" smtClean="0"/>
              <a:t>(equity has nothing to do with ‘excellence’ – and maybe inequity helps…?)</a:t>
            </a:r>
          </a:p>
          <a:p>
            <a:pPr>
              <a:buNone/>
            </a:pPr>
            <a:r>
              <a:rPr lang="en-GB" sz="2400" dirty="0" smtClean="0"/>
              <a:t>Reasons for women’s absence are external to the discipline (</a:t>
            </a:r>
            <a:r>
              <a:rPr lang="en-GB" sz="2400" dirty="0" err="1" smtClean="0"/>
              <a:t>ie</a:t>
            </a:r>
            <a:r>
              <a:rPr lang="en-GB" sz="2400" dirty="0" smtClean="0"/>
              <a:t>. there is no </a:t>
            </a:r>
            <a:r>
              <a:rPr lang="en-GB" sz="2400" i="1" dirty="0" smtClean="0"/>
              <a:t>specific</a:t>
            </a:r>
            <a:r>
              <a:rPr lang="en-GB" sz="2400" dirty="0" smtClean="0"/>
              <a:t> problem for women </a:t>
            </a:r>
            <a:r>
              <a:rPr lang="en-GB" sz="2400" i="1" dirty="0" smtClean="0"/>
              <a:t>in philosophy</a:t>
            </a:r>
            <a:r>
              <a:rPr lang="en-GB" sz="2400" dirty="0" smtClean="0"/>
              <a:t>)</a:t>
            </a:r>
          </a:p>
          <a:p>
            <a:endParaRPr lang="en-GB" dirty="0" smtClean="0"/>
          </a:p>
          <a:p>
            <a:endParaRPr lang="en-AU" dirty="0"/>
          </a:p>
        </p:txBody>
      </p:sp>
      <p:sp>
        <p:nvSpPr>
          <p:cNvPr id="4" name="Content Placeholder 3"/>
          <p:cNvSpPr>
            <a:spLocks noGrp="1"/>
          </p:cNvSpPr>
          <p:nvPr>
            <p:ph sz="half" idx="2"/>
          </p:nvPr>
        </p:nvSpPr>
        <p:spPr/>
        <p:txBody>
          <a:bodyPr/>
          <a:lstStyle/>
          <a:p>
            <a:r>
              <a:rPr lang="en-AU" sz="2400" dirty="0" smtClean="0">
                <a:solidFill>
                  <a:schemeClr val="accent2">
                    <a:lumMod val="75000"/>
                  </a:schemeClr>
                </a:solidFill>
              </a:rPr>
              <a:t>Philosophy produces gender-neutral knowledge (like science?)</a:t>
            </a:r>
          </a:p>
          <a:p>
            <a:r>
              <a:rPr lang="en-AU" sz="2400" dirty="0" smtClean="0">
                <a:solidFill>
                  <a:schemeClr val="accent2">
                    <a:lumMod val="75000"/>
                  </a:schemeClr>
                </a:solidFill>
              </a:rPr>
              <a:t>Success is based in conforming to prior gendered models – great man syndrome</a:t>
            </a:r>
          </a:p>
          <a:p>
            <a:r>
              <a:rPr lang="en-AU" sz="2400" dirty="0" smtClean="0">
                <a:solidFill>
                  <a:schemeClr val="accent2">
                    <a:lumMod val="75000"/>
                  </a:schemeClr>
                </a:solidFill>
              </a:rPr>
              <a:t>There is a trend toward increasing numbers of women – no need to do a thing!</a:t>
            </a:r>
            <a:endParaRPr lang="en-AU" sz="2400"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pPr>
              <a:defRPr/>
            </a:pPr>
            <a:fld id="{C50B6F76-8AD9-433E-81E9-D7F2FC77ECAA}" type="slidenum">
              <a:rPr lang="en-AU" smtClean="0"/>
              <a:pPr>
                <a:defRPr/>
              </a:pPr>
              <a:t>15</a:t>
            </a:fld>
            <a:endParaRPr lang="en-A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lstStyle/>
          <a:p>
            <a:r>
              <a:rPr lang="en-AU" sz="3200" dirty="0" smtClean="0"/>
              <a:t>Its getting </a:t>
            </a:r>
            <a:r>
              <a:rPr lang="en-AU" sz="3200" dirty="0" smtClean="0"/>
              <a:t>better all the time…? </a:t>
            </a:r>
            <a:endParaRPr lang="en-AU" sz="3200" dirty="0"/>
          </a:p>
        </p:txBody>
      </p:sp>
      <p:sp>
        <p:nvSpPr>
          <p:cNvPr id="3" name="Text Placeholder 2"/>
          <p:cNvSpPr>
            <a:spLocks noGrp="1"/>
          </p:cNvSpPr>
          <p:nvPr>
            <p:ph type="body" idx="1"/>
          </p:nvPr>
        </p:nvSpPr>
        <p:spPr/>
        <p:txBody>
          <a:bodyPr/>
          <a:lstStyle/>
          <a:p>
            <a:r>
              <a:rPr lang="en-AU" dirty="0" smtClean="0"/>
              <a:t>Maybe not…</a:t>
            </a:r>
            <a:endParaRPr lang="en-AU" dirty="0"/>
          </a:p>
        </p:txBody>
      </p:sp>
      <p:sp>
        <p:nvSpPr>
          <p:cNvPr id="4" name="Content Placeholder 3"/>
          <p:cNvSpPr>
            <a:spLocks noGrp="1"/>
          </p:cNvSpPr>
          <p:nvPr>
            <p:ph sz="half" idx="2"/>
          </p:nvPr>
        </p:nvSpPr>
        <p:spPr/>
        <p:txBody>
          <a:bodyPr/>
          <a:lstStyle/>
          <a:p>
            <a:r>
              <a:rPr lang="en-GB" dirty="0" smtClean="0"/>
              <a:t>July 2005-March 2013, </a:t>
            </a:r>
            <a:r>
              <a:rPr lang="en-GB" dirty="0" smtClean="0"/>
              <a:t>New Zealand philosophy departments appointed </a:t>
            </a:r>
            <a:r>
              <a:rPr lang="en-GB" dirty="0" smtClean="0"/>
              <a:t>20 </a:t>
            </a:r>
            <a:r>
              <a:rPr lang="en-GB" dirty="0" smtClean="0"/>
              <a:t>men but only one </a:t>
            </a:r>
            <a:r>
              <a:rPr lang="en-GB" dirty="0" smtClean="0"/>
              <a:t>woman (to a 0.5 position).</a:t>
            </a:r>
          </a:p>
          <a:p>
            <a:endParaRPr lang="en-GB" dirty="0" smtClean="0"/>
          </a:p>
          <a:p>
            <a:r>
              <a:rPr lang="en-GB" sz="2000" dirty="0" smtClean="0"/>
              <a:t>Re-</a:t>
            </a:r>
            <a:r>
              <a:rPr lang="en-GB" sz="2000" dirty="0" err="1" smtClean="0"/>
              <a:t>masculinization</a:t>
            </a:r>
            <a:r>
              <a:rPr lang="en-GB" sz="2000" dirty="0" smtClean="0"/>
              <a:t> of discipline (Haslanger)</a:t>
            </a:r>
          </a:p>
          <a:p>
            <a:r>
              <a:rPr lang="en-GB" sz="2000" dirty="0" smtClean="0"/>
              <a:t>Adaptation of discipline to changing (neo-liberal) academic institutions (Jenkins)</a:t>
            </a:r>
          </a:p>
        </p:txBody>
      </p:sp>
      <p:sp>
        <p:nvSpPr>
          <p:cNvPr id="5" name="Text Placeholder 4"/>
          <p:cNvSpPr>
            <a:spLocks noGrp="1"/>
          </p:cNvSpPr>
          <p:nvPr>
            <p:ph type="body" sz="quarter" idx="3"/>
          </p:nvPr>
        </p:nvSpPr>
        <p:spPr/>
        <p:txBody>
          <a:bodyPr/>
          <a:lstStyle/>
          <a:p>
            <a:r>
              <a:rPr lang="en-AU" dirty="0" smtClean="0"/>
              <a:t>Explanation?</a:t>
            </a:r>
            <a:endParaRPr lang="en-AU" dirty="0"/>
          </a:p>
        </p:txBody>
      </p:sp>
      <p:sp>
        <p:nvSpPr>
          <p:cNvPr id="6" name="Content Placeholder 5"/>
          <p:cNvSpPr>
            <a:spLocks noGrp="1"/>
          </p:cNvSpPr>
          <p:nvPr>
            <p:ph sz="quarter" idx="4"/>
          </p:nvPr>
        </p:nvSpPr>
        <p:spPr/>
        <p:txBody>
          <a:bodyPr/>
          <a:lstStyle/>
          <a:p>
            <a:r>
              <a:rPr lang="en-AU" sz="2000" dirty="0" smtClean="0"/>
              <a:t>Impact of PRBF (ERA equivalent)</a:t>
            </a:r>
          </a:p>
          <a:p>
            <a:r>
              <a:rPr lang="en-AU" sz="2000" dirty="0" smtClean="0"/>
              <a:t>Journal rankings favour research in male-dominated areas</a:t>
            </a:r>
          </a:p>
          <a:p>
            <a:r>
              <a:rPr lang="en-AU" sz="2000" dirty="0" smtClean="0"/>
              <a:t>Reproduce previous success</a:t>
            </a:r>
          </a:p>
          <a:p>
            <a:r>
              <a:rPr lang="en-AU" sz="2000" dirty="0" smtClean="0"/>
              <a:t>Strong gender segregation between different areas of philosophy</a:t>
            </a:r>
          </a:p>
          <a:p>
            <a:r>
              <a:rPr lang="en-AU" sz="2000" dirty="0" smtClean="0"/>
              <a:t>Over 80% of women in philosophy identify as doing feminist philosophy – only one journal of feminist philosophy has A* ranking</a:t>
            </a:r>
            <a:endParaRPr lang="en-AU" sz="2000" dirty="0"/>
          </a:p>
        </p:txBody>
      </p:sp>
      <p:sp>
        <p:nvSpPr>
          <p:cNvPr id="7" name="Slide Number Placeholder 6"/>
          <p:cNvSpPr>
            <a:spLocks noGrp="1"/>
          </p:cNvSpPr>
          <p:nvPr>
            <p:ph type="sldNum" sz="quarter" idx="12"/>
          </p:nvPr>
        </p:nvSpPr>
        <p:spPr/>
        <p:txBody>
          <a:bodyPr/>
          <a:lstStyle/>
          <a:p>
            <a:pPr>
              <a:defRPr/>
            </a:pPr>
            <a:fld id="{A2D5E283-DD39-4CCA-856F-879A4471106D}" type="slidenum">
              <a:rPr lang="en-AU" smtClean="0"/>
              <a:pPr>
                <a:defRPr/>
              </a:pPr>
              <a:t>16</a:t>
            </a:fld>
            <a:endParaRPr lang="en-A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3662"/>
          </a:xfrm>
        </p:spPr>
        <p:txBody>
          <a:bodyPr/>
          <a:lstStyle/>
          <a:p>
            <a:r>
              <a:rPr lang="en-AU" dirty="0" smtClean="0"/>
              <a:t/>
            </a:r>
            <a:br>
              <a:rPr lang="en-AU" dirty="0" smtClean="0"/>
            </a:br>
            <a:r>
              <a:rPr lang="en-AU" dirty="0" smtClean="0"/>
              <a:t/>
            </a:r>
            <a:br>
              <a:rPr lang="en-AU" dirty="0" smtClean="0"/>
            </a:br>
            <a:endParaRPr lang="en-AU" dirty="0"/>
          </a:p>
        </p:txBody>
      </p:sp>
      <p:sp>
        <p:nvSpPr>
          <p:cNvPr id="3" name="Content Placeholder 2"/>
          <p:cNvSpPr>
            <a:spLocks noGrp="1"/>
          </p:cNvSpPr>
          <p:nvPr>
            <p:ph idx="1"/>
          </p:nvPr>
        </p:nvSpPr>
        <p:spPr/>
        <p:txBody>
          <a:bodyPr/>
          <a:lstStyle/>
          <a:p>
            <a:pPr>
              <a:buNone/>
            </a:pPr>
            <a:r>
              <a:rPr lang="en-AU" dirty="0" smtClean="0"/>
              <a:t> </a:t>
            </a:r>
          </a:p>
          <a:p>
            <a:r>
              <a:rPr lang="en-AU" dirty="0" smtClean="0"/>
              <a:t>Implicit bias</a:t>
            </a:r>
          </a:p>
          <a:p>
            <a:r>
              <a:rPr lang="en-AU" dirty="0" smtClean="0"/>
              <a:t>Stereotype threat</a:t>
            </a:r>
          </a:p>
          <a:p>
            <a:r>
              <a:rPr lang="en-AU" dirty="0" smtClean="0"/>
              <a:t>Micro-inequities</a:t>
            </a:r>
          </a:p>
          <a:p>
            <a:r>
              <a:rPr lang="en-AU" dirty="0" smtClean="0"/>
              <a:t>Norm and deviance</a:t>
            </a:r>
          </a:p>
          <a:p>
            <a:r>
              <a:rPr lang="en-AU" dirty="0" smtClean="0"/>
              <a:t>Gender and organisation</a:t>
            </a:r>
          </a:p>
          <a:p>
            <a:pPr>
              <a:buNone/>
            </a:pPr>
            <a:endParaRPr lang="en-AU" dirty="0" smtClean="0">
              <a:solidFill>
                <a:schemeClr val="accent1">
                  <a:lumMod val="50000"/>
                </a:schemeClr>
              </a:solidFill>
            </a:endParaRPr>
          </a:p>
          <a:p>
            <a:pPr>
              <a:buNone/>
            </a:pPr>
            <a:r>
              <a:rPr lang="en-AU" dirty="0" smtClean="0">
                <a:solidFill>
                  <a:schemeClr val="accent1">
                    <a:lumMod val="50000"/>
                  </a:schemeClr>
                </a:solidFill>
              </a:rPr>
              <a:t>Why </a:t>
            </a:r>
            <a:r>
              <a:rPr lang="en-AU" dirty="0" smtClean="0">
                <a:solidFill>
                  <a:schemeClr val="accent1">
                    <a:lumMod val="50000"/>
                  </a:schemeClr>
                </a:solidFill>
              </a:rPr>
              <a:t>not leave this to (proper) social scientists?</a:t>
            </a:r>
            <a:endParaRPr lang="en-AU" dirty="0">
              <a:solidFill>
                <a:schemeClr val="accent1">
                  <a:lumMod val="50000"/>
                </a:schemeClr>
              </a:solidFill>
            </a:endParaRPr>
          </a:p>
        </p:txBody>
      </p:sp>
      <p:sp>
        <p:nvSpPr>
          <p:cNvPr id="5" name="Text Placeholder 4"/>
          <p:cNvSpPr>
            <a:spLocks noGrp="1"/>
          </p:cNvSpPr>
          <p:nvPr>
            <p:ph type="body" sz="half" idx="2"/>
          </p:nvPr>
        </p:nvSpPr>
        <p:spPr>
          <a:xfrm>
            <a:off x="457200" y="836712"/>
            <a:ext cx="3008313" cy="5289451"/>
          </a:xfrm>
        </p:spPr>
        <p:txBody>
          <a:bodyPr/>
          <a:lstStyle/>
          <a:p>
            <a:r>
              <a:rPr lang="en-AU" sz="1800" dirty="0" smtClean="0"/>
              <a:t>“There is a complete spectrum between the mini-incidents and the big unambiguous ones that most people would agree are sexist or racist. Clearly we need to eradicate the big unambiguous examples of discrimination, but are some (most?) people willing to accept micro-inequities because the incidents are, in many cases, so ambiguous? Where do you draw the line between deciding that someone is oversensitive vs. the target of habitual disrespect</a:t>
            </a:r>
            <a:r>
              <a:rPr lang="en-AU" sz="1800" dirty="0" smtClean="0"/>
              <a:t>?”</a:t>
            </a:r>
            <a:r>
              <a:rPr lang="en-AU" sz="1800" dirty="0" smtClean="0"/>
              <a:t> </a:t>
            </a:r>
            <a:r>
              <a:rPr lang="en-AU" sz="1800" dirty="0" smtClean="0"/>
              <a:t>Blog: Musings </a:t>
            </a:r>
            <a:r>
              <a:rPr lang="en-AU" sz="1800" dirty="0" smtClean="0"/>
              <a:t>of a Science Professor at a Large Research </a:t>
            </a:r>
            <a:r>
              <a:rPr lang="en-AU" sz="1800" dirty="0" smtClean="0"/>
              <a:t>University</a:t>
            </a:r>
            <a:endParaRPr lang="en-AU" sz="1800" dirty="0"/>
          </a:p>
        </p:txBody>
      </p:sp>
      <p:sp>
        <p:nvSpPr>
          <p:cNvPr id="4" name="Slide Number Placeholder 3"/>
          <p:cNvSpPr>
            <a:spLocks noGrp="1"/>
          </p:cNvSpPr>
          <p:nvPr>
            <p:ph type="sldNum" sz="quarter" idx="12"/>
          </p:nvPr>
        </p:nvSpPr>
        <p:spPr/>
        <p:txBody>
          <a:bodyPr/>
          <a:lstStyle/>
          <a:p>
            <a:pPr>
              <a:defRPr/>
            </a:pPr>
            <a:fld id="{8235185F-6354-44DE-B999-4EC7CA13769B}" type="slidenum">
              <a:rPr lang="en-AU" smtClean="0"/>
              <a:pPr>
                <a:defRPr/>
              </a:pPr>
              <a:t>17</a:t>
            </a:fld>
            <a:endParaRPr lang="en-A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Why get </a:t>
            </a:r>
            <a:r>
              <a:rPr lang="en-AU" dirty="0" smtClean="0">
                <a:solidFill>
                  <a:schemeClr val="accent2">
                    <a:lumMod val="60000"/>
                    <a:lumOff val="40000"/>
                  </a:schemeClr>
                </a:solidFill>
              </a:rPr>
              <a:t>philosophers</a:t>
            </a:r>
            <a:r>
              <a:rPr lang="en-AU" dirty="0" smtClean="0"/>
              <a:t> to look at this?</a:t>
            </a:r>
            <a:endParaRPr lang="en-AU" dirty="0"/>
          </a:p>
        </p:txBody>
      </p:sp>
      <p:sp>
        <p:nvSpPr>
          <p:cNvPr id="7" name="Content Placeholder 6"/>
          <p:cNvSpPr>
            <a:spLocks noGrp="1"/>
          </p:cNvSpPr>
          <p:nvPr>
            <p:ph idx="1"/>
          </p:nvPr>
        </p:nvSpPr>
        <p:spPr/>
        <p:txBody>
          <a:bodyPr/>
          <a:lstStyle/>
          <a:p>
            <a:pPr>
              <a:buNone/>
            </a:pPr>
            <a:r>
              <a:rPr lang="en-AU" dirty="0" smtClean="0">
                <a:solidFill>
                  <a:schemeClr val="accent1">
                    <a:lumMod val="50000"/>
                  </a:schemeClr>
                </a:solidFill>
              </a:rPr>
              <a:t>Internal knowledge of disciplinary practise</a:t>
            </a:r>
            <a:r>
              <a:rPr lang="en-AU" dirty="0" smtClean="0"/>
              <a:t>: </a:t>
            </a:r>
            <a:r>
              <a:rPr lang="en-AU" sz="2400" dirty="0" err="1" smtClean="0"/>
              <a:t>eg</a:t>
            </a:r>
            <a:r>
              <a:rPr lang="en-AU" sz="2400" dirty="0" smtClean="0"/>
              <a:t>. uses of ‘intuition’; adversarial culture; nature of teaching heuristics; non-explicit methodology </a:t>
            </a:r>
          </a:p>
          <a:p>
            <a:pPr>
              <a:buNone/>
            </a:pPr>
            <a:r>
              <a:rPr lang="en-AU" dirty="0" smtClean="0">
                <a:solidFill>
                  <a:schemeClr val="accent1">
                    <a:lumMod val="50000"/>
                  </a:schemeClr>
                </a:solidFill>
              </a:rPr>
              <a:t>Inhabiting tradition critically</a:t>
            </a:r>
            <a:r>
              <a:rPr lang="en-AU" dirty="0" smtClean="0"/>
              <a:t>: </a:t>
            </a:r>
            <a:r>
              <a:rPr lang="en-AU" sz="2400" dirty="0" smtClean="0"/>
              <a:t>engaging the ‘man of reason’ paradigm; standpoint matters; reclaiming a voice</a:t>
            </a:r>
          </a:p>
          <a:p>
            <a:pPr>
              <a:buNone/>
            </a:pPr>
            <a:r>
              <a:rPr lang="en-AU" sz="2800" dirty="0" smtClean="0">
                <a:solidFill>
                  <a:schemeClr val="accent1">
                    <a:lumMod val="50000"/>
                  </a:schemeClr>
                </a:solidFill>
              </a:rPr>
              <a:t>Influence </a:t>
            </a:r>
            <a:r>
              <a:rPr lang="en-AU" sz="2800" dirty="0" smtClean="0">
                <a:solidFill>
                  <a:schemeClr val="accent1">
                    <a:lumMod val="50000"/>
                  </a:schemeClr>
                </a:solidFill>
              </a:rPr>
              <a:t>and importance of feminist </a:t>
            </a:r>
            <a:r>
              <a:rPr lang="en-AU" sz="2800" dirty="0" smtClean="0">
                <a:solidFill>
                  <a:schemeClr val="accent1">
                    <a:lumMod val="50000"/>
                  </a:schemeClr>
                </a:solidFill>
              </a:rPr>
              <a:t>philosophers inside/outside </a:t>
            </a:r>
            <a:r>
              <a:rPr lang="en-AU" sz="2800" dirty="0" smtClean="0">
                <a:solidFill>
                  <a:schemeClr val="accent1">
                    <a:lumMod val="50000"/>
                  </a:schemeClr>
                </a:solidFill>
              </a:rPr>
              <a:t>the </a:t>
            </a:r>
            <a:r>
              <a:rPr lang="en-AU" sz="2800" dirty="0" smtClean="0">
                <a:solidFill>
                  <a:schemeClr val="accent1">
                    <a:lumMod val="50000"/>
                  </a:schemeClr>
                </a:solidFill>
              </a:rPr>
              <a:t>discipline:</a:t>
            </a:r>
            <a:r>
              <a:rPr lang="en-AU" sz="2800" dirty="0" smtClean="0"/>
              <a:t> </a:t>
            </a:r>
            <a:r>
              <a:rPr lang="en-AU" sz="2400" dirty="0" smtClean="0"/>
              <a:t>critical interrogation of what concepts mean;</a:t>
            </a:r>
            <a:r>
              <a:rPr lang="en-AU" sz="2400" dirty="0" smtClean="0">
                <a:solidFill>
                  <a:schemeClr val="accent1">
                    <a:lumMod val="50000"/>
                  </a:schemeClr>
                </a:solidFill>
              </a:rPr>
              <a:t> </a:t>
            </a:r>
            <a:r>
              <a:rPr lang="en-AU" sz="2400" dirty="0" smtClean="0"/>
              <a:t>how ideologies grip us; how binary dualisms (</a:t>
            </a:r>
            <a:r>
              <a:rPr lang="en-AU" sz="2400" dirty="0" err="1" smtClean="0"/>
              <a:t>eg</a:t>
            </a:r>
            <a:r>
              <a:rPr lang="en-AU" sz="2400" dirty="0" smtClean="0"/>
              <a:t> reason/emotion) limit potentials…</a:t>
            </a:r>
          </a:p>
          <a:p>
            <a:pPr>
              <a:buNone/>
            </a:pPr>
            <a:r>
              <a:rPr lang="en-AU" sz="2400" dirty="0" smtClean="0">
                <a:solidFill>
                  <a:schemeClr val="accent1">
                    <a:lumMod val="50000"/>
                  </a:schemeClr>
                </a:solidFill>
              </a:rPr>
              <a:t>Building professional solidarity: You are not alone!</a:t>
            </a:r>
            <a:endParaRPr lang="en-AU" sz="2400" dirty="0">
              <a:solidFill>
                <a:schemeClr val="accent1">
                  <a:lumMod val="50000"/>
                </a:schemeClr>
              </a:solidFill>
            </a:endParaRPr>
          </a:p>
        </p:txBody>
      </p:sp>
      <p:sp>
        <p:nvSpPr>
          <p:cNvPr id="5" name="Slide Number Placeholder 4"/>
          <p:cNvSpPr>
            <a:spLocks noGrp="1"/>
          </p:cNvSpPr>
          <p:nvPr>
            <p:ph type="sldNum" sz="quarter" idx="12"/>
          </p:nvPr>
        </p:nvSpPr>
        <p:spPr/>
        <p:txBody>
          <a:bodyPr/>
          <a:lstStyle/>
          <a:p>
            <a:pPr>
              <a:defRPr/>
            </a:pPr>
            <a:fld id="{C50B6F76-8AD9-433E-81E9-D7F2FC77ECAA}" type="slidenum">
              <a:rPr lang="en-AU" smtClean="0"/>
              <a:pPr>
                <a:defRPr/>
              </a:pPr>
              <a:t>18</a:t>
            </a:fld>
            <a:endParaRPr lang="en-A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235185F-6354-44DE-B999-4EC7CA13769B}" type="slidenum">
              <a:rPr lang="en-AU" smtClean="0"/>
              <a:pPr>
                <a:defRPr/>
              </a:pPr>
              <a:t>19</a:t>
            </a:fld>
            <a:endParaRPr lang="en-AU"/>
          </a:p>
        </p:txBody>
      </p:sp>
      <p:pic>
        <p:nvPicPr>
          <p:cNvPr id="28674" name="Picture 2"/>
          <p:cNvPicPr>
            <a:picLocks noChangeAspect="1" noChangeArrowheads="1"/>
          </p:cNvPicPr>
          <p:nvPr/>
        </p:nvPicPr>
        <p:blipFill>
          <a:blip r:embed="rId2" cstate="print"/>
          <a:srcRect/>
          <a:stretch>
            <a:fillRect/>
          </a:stretch>
        </p:blipFill>
        <p:spPr bwMode="auto">
          <a:xfrm>
            <a:off x="1475656" y="1412776"/>
            <a:ext cx="6552728" cy="4680520"/>
          </a:xfrm>
          <a:prstGeom prst="rect">
            <a:avLst/>
          </a:prstGeom>
          <a:noFill/>
          <a:ln w="9525">
            <a:noFill/>
            <a:miter lim="800000"/>
            <a:headEnd/>
            <a:tailEnd/>
          </a:ln>
        </p:spPr>
      </p:pic>
      <p:sp>
        <p:nvSpPr>
          <p:cNvPr id="6" name="TextBox 5"/>
          <p:cNvSpPr txBox="1"/>
          <p:nvPr/>
        </p:nvSpPr>
        <p:spPr>
          <a:xfrm>
            <a:off x="323529" y="764704"/>
            <a:ext cx="8640960" cy="923330"/>
          </a:xfrm>
          <a:prstGeom prst="rect">
            <a:avLst/>
          </a:prstGeom>
          <a:noFill/>
        </p:spPr>
        <p:txBody>
          <a:bodyPr wrap="square" rtlCol="0">
            <a:spAutoFit/>
          </a:bodyPr>
          <a:lstStyle/>
          <a:p>
            <a:r>
              <a:rPr lang="en-US" dirty="0" smtClean="0"/>
              <a:t>University Graduates and academic career progression by sex:  Australia, 1996 and </a:t>
            </a:r>
            <a:r>
              <a:rPr lang="en-US" dirty="0" smtClean="0"/>
              <a:t>2006: Australian Federation of Graduate Women Report 2013</a:t>
            </a:r>
            <a:endParaRPr lang="en-AU" dirty="0" smtClean="0"/>
          </a:p>
          <a:p>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579296" cy="5289451"/>
          </a:xfrm>
        </p:spPr>
        <p:txBody>
          <a:bodyPr/>
          <a:lstStyle/>
          <a:p>
            <a:pPr>
              <a:buNone/>
            </a:pPr>
            <a:r>
              <a:rPr lang="pl-PL" sz="2000" dirty="0" smtClean="0">
                <a:solidFill>
                  <a:srgbClr val="527688"/>
                </a:solidFill>
              </a:rPr>
              <a:t>When? </a:t>
            </a:r>
            <a:r>
              <a:rPr lang="en-AU" sz="2000" dirty="0" err="1" smtClean="0">
                <a:solidFill>
                  <a:srgbClr val="527688"/>
                </a:solidFill>
              </a:rPr>
              <a:t>4:00pm</a:t>
            </a:r>
            <a:r>
              <a:rPr lang="en-AU" sz="2000" dirty="0" smtClean="0">
                <a:solidFill>
                  <a:srgbClr val="527688"/>
                </a:solidFill>
              </a:rPr>
              <a:t> to </a:t>
            </a:r>
            <a:r>
              <a:rPr lang="en-AU" sz="2000" dirty="0" err="1" smtClean="0">
                <a:solidFill>
                  <a:srgbClr val="527688"/>
                </a:solidFill>
              </a:rPr>
              <a:t>6:00pm</a:t>
            </a:r>
            <a:r>
              <a:rPr lang="pl-PL" sz="2000" dirty="0" smtClean="0">
                <a:solidFill>
                  <a:srgbClr val="527688"/>
                </a:solidFill>
              </a:rPr>
              <a:t>  on first Monday or Tuesday of each month in 2013, except for July:</a:t>
            </a:r>
          </a:p>
          <a:p>
            <a:pPr>
              <a:buNone/>
            </a:pPr>
            <a:endParaRPr lang="en-AU" sz="1400" dirty="0" smtClean="0">
              <a:solidFill>
                <a:srgbClr val="527688"/>
              </a:solidFill>
            </a:endParaRPr>
          </a:p>
          <a:p>
            <a:pPr>
              <a:buFont typeface="+mj-lt"/>
              <a:buAutoNum type="arabicPeriod"/>
            </a:pPr>
            <a:r>
              <a:rPr lang="en-AU" sz="2000" dirty="0" smtClean="0">
                <a:solidFill>
                  <a:srgbClr val="527688"/>
                </a:solidFill>
              </a:rPr>
              <a:t>Monday, 3 June 2013 </a:t>
            </a:r>
            <a:r>
              <a:rPr lang="pl-PL" sz="2000" dirty="0" smtClean="0">
                <a:solidFill>
                  <a:srgbClr val="527688"/>
                </a:solidFill>
              </a:rPr>
              <a:t>	Fiona Jenkins, ANU</a:t>
            </a:r>
          </a:p>
          <a:p>
            <a:pPr>
              <a:buFont typeface="+mj-lt"/>
              <a:buAutoNum type="arabicPeriod"/>
            </a:pPr>
            <a:r>
              <a:rPr lang="pl-PL" sz="2000" dirty="0" smtClean="0">
                <a:solidFill>
                  <a:srgbClr val="527688"/>
                </a:solidFill>
              </a:rPr>
              <a:t>Monday, 5 August 2013 	Stina Powell, Sweden</a:t>
            </a:r>
          </a:p>
          <a:p>
            <a:pPr>
              <a:buFont typeface="+mj-lt"/>
              <a:buAutoNum type="arabicPeriod"/>
            </a:pPr>
            <a:r>
              <a:rPr lang="pl-PL" sz="2000" dirty="0" smtClean="0">
                <a:solidFill>
                  <a:srgbClr val="527688"/>
                </a:solidFill>
              </a:rPr>
              <a:t>Monday, 2 September 2013 	Maureen Baker, New Zealand</a:t>
            </a:r>
          </a:p>
          <a:p>
            <a:pPr>
              <a:buFont typeface="+mj-lt"/>
              <a:buAutoNum type="arabicPeriod"/>
            </a:pPr>
            <a:r>
              <a:rPr lang="pl-PL" sz="2000" dirty="0" smtClean="0">
                <a:solidFill>
                  <a:srgbClr val="527688"/>
                </a:solidFill>
              </a:rPr>
              <a:t>Tuesday, 8 October 2013 	Dirk Van Rooy, ANU</a:t>
            </a:r>
          </a:p>
          <a:p>
            <a:pPr>
              <a:buFont typeface="+mj-lt"/>
              <a:buAutoNum type="arabicPeriod"/>
            </a:pPr>
            <a:r>
              <a:rPr lang="pl-PL" sz="2000" dirty="0" smtClean="0">
                <a:solidFill>
                  <a:srgbClr val="527688"/>
                </a:solidFill>
              </a:rPr>
              <a:t>Monday, 5 November 2013 	Allison Shaw and Daniel Stanton, ANU</a:t>
            </a:r>
            <a:endParaRPr lang="en-AU" sz="2000" dirty="0" smtClean="0">
              <a:solidFill>
                <a:srgbClr val="527688"/>
              </a:solidFill>
            </a:endParaRPr>
          </a:p>
          <a:p>
            <a:endParaRPr lang="en-AU" sz="1400" dirty="0" smtClean="0">
              <a:solidFill>
                <a:srgbClr val="527688"/>
              </a:solidFill>
            </a:endParaRPr>
          </a:p>
          <a:p>
            <a:pPr>
              <a:buNone/>
            </a:pPr>
            <a:r>
              <a:rPr lang="en-AU" sz="1400" dirty="0" smtClean="0">
                <a:solidFill>
                  <a:srgbClr val="527688"/>
                </a:solidFill>
              </a:rPr>
              <a:t/>
            </a:r>
            <a:br>
              <a:rPr lang="en-AU" sz="1400" dirty="0" smtClean="0">
                <a:solidFill>
                  <a:srgbClr val="527688"/>
                </a:solidFill>
              </a:rPr>
            </a:br>
            <a:r>
              <a:rPr lang="en-AU" sz="1400" dirty="0" smtClean="0">
                <a:solidFill>
                  <a:srgbClr val="527688"/>
                </a:solidFill>
              </a:rPr>
              <a:t/>
            </a:r>
            <a:br>
              <a:rPr lang="en-AU" sz="1400" dirty="0" smtClean="0">
                <a:solidFill>
                  <a:srgbClr val="527688"/>
                </a:solidFill>
              </a:rPr>
            </a:br>
            <a:r>
              <a:rPr lang="en-AU" sz="1400" dirty="0" smtClean="0">
                <a:solidFill>
                  <a:srgbClr val="527688"/>
                </a:solidFill>
              </a:rPr>
              <a:t>The Gender Institute invites everyone interested in women's career progression to join a new seminar series devoted to these topics. We are keen to bring together researchers on the gender gap in academic career progression, or who look at issues such as equitable promotion policies, implicit bias, or structural disadvantage.</a:t>
            </a:r>
          </a:p>
          <a:p>
            <a:endParaRPr lang="pl-PL" sz="1400" dirty="0" smtClean="0">
              <a:solidFill>
                <a:srgbClr val="527688"/>
              </a:solidFill>
            </a:endParaRPr>
          </a:p>
          <a:p>
            <a:pPr>
              <a:buNone/>
            </a:pPr>
            <a:r>
              <a:rPr lang="en-AU" sz="1400" dirty="0" smtClean="0">
                <a:solidFill>
                  <a:srgbClr val="527688"/>
                </a:solidFill>
              </a:rPr>
              <a:t>RSVP: </a:t>
            </a:r>
            <a:r>
              <a:rPr lang="en-AU" sz="1400" dirty="0" smtClean="0">
                <a:solidFill>
                  <a:srgbClr val="527688"/>
                </a:solidFill>
                <a:hlinkClick r:id="rId2"/>
              </a:rPr>
              <a:t>Martina Fechner</a:t>
            </a:r>
            <a:r>
              <a:rPr lang="en-AU" sz="1400" dirty="0" smtClean="0">
                <a:solidFill>
                  <a:srgbClr val="527688"/>
                </a:solidFill>
              </a:rPr>
              <a:t> or 6125 6281</a:t>
            </a:r>
          </a:p>
          <a:p>
            <a:endParaRPr lang="en-AU" sz="1400" dirty="0"/>
          </a:p>
        </p:txBody>
      </p:sp>
      <p:sp>
        <p:nvSpPr>
          <p:cNvPr id="4" name="Slide Number Placeholder 3"/>
          <p:cNvSpPr>
            <a:spLocks noGrp="1"/>
          </p:cNvSpPr>
          <p:nvPr>
            <p:ph type="sldNum" sz="quarter" idx="12"/>
          </p:nvPr>
        </p:nvSpPr>
        <p:spPr/>
        <p:txBody>
          <a:bodyPr/>
          <a:lstStyle/>
          <a:p>
            <a:pPr>
              <a:defRPr/>
            </a:pPr>
            <a:fld id="{8235185F-6354-44DE-B999-4EC7CA13769B}" type="slidenum">
              <a:rPr lang="en-AU" smtClean="0"/>
              <a:pPr>
                <a:defRPr/>
              </a:pPr>
              <a:t>2</a:t>
            </a:fld>
            <a:endParaRPr lang="en-A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26170"/>
          </a:xfrm>
        </p:spPr>
        <p:txBody>
          <a:bodyPr/>
          <a:lstStyle/>
          <a:p>
            <a:r>
              <a:rPr lang="en-AU" dirty="0" smtClean="0"/>
              <a:t>Lived Experience of this career? </a:t>
            </a:r>
            <a:endParaRPr lang="en-AU" dirty="0"/>
          </a:p>
        </p:txBody>
      </p:sp>
      <p:sp>
        <p:nvSpPr>
          <p:cNvPr id="4" name="Text Placeholder 3"/>
          <p:cNvSpPr>
            <a:spLocks noGrp="1"/>
          </p:cNvSpPr>
          <p:nvPr>
            <p:ph type="body" idx="1"/>
          </p:nvPr>
        </p:nvSpPr>
        <p:spPr/>
        <p:txBody>
          <a:bodyPr/>
          <a:lstStyle/>
          <a:p>
            <a:r>
              <a:rPr lang="en-AU" dirty="0" smtClean="0"/>
              <a:t>Women</a:t>
            </a:r>
            <a:endParaRPr lang="en-AU" dirty="0"/>
          </a:p>
        </p:txBody>
      </p:sp>
      <p:sp>
        <p:nvSpPr>
          <p:cNvPr id="5" name="Content Placeholder 4"/>
          <p:cNvSpPr>
            <a:spLocks noGrp="1"/>
          </p:cNvSpPr>
          <p:nvPr>
            <p:ph sz="half" idx="2"/>
          </p:nvPr>
        </p:nvSpPr>
        <p:spPr/>
        <p:txBody>
          <a:bodyPr/>
          <a:lstStyle/>
          <a:p>
            <a:r>
              <a:rPr lang="en-AU" dirty="0" smtClean="0"/>
              <a:t>More likely to enter a ‘deviant’ path of study</a:t>
            </a:r>
          </a:p>
          <a:p>
            <a:r>
              <a:rPr lang="en-AU" dirty="0" smtClean="0"/>
              <a:t>Questioner/ Silenced</a:t>
            </a:r>
            <a:endParaRPr lang="en-AU" dirty="0" smtClean="0"/>
          </a:p>
          <a:p>
            <a:r>
              <a:rPr lang="en-AU" dirty="0" smtClean="0"/>
              <a:t>Experience of </a:t>
            </a:r>
            <a:r>
              <a:rPr lang="en-AU" dirty="0" smtClean="0">
                <a:solidFill>
                  <a:schemeClr val="accent1">
                    <a:lumMod val="50000"/>
                  </a:schemeClr>
                </a:solidFill>
              </a:rPr>
              <a:t>time</a:t>
            </a:r>
            <a:r>
              <a:rPr lang="en-AU" dirty="0" smtClean="0"/>
              <a:t> at odds with career path: </a:t>
            </a:r>
            <a:r>
              <a:rPr lang="en-AU" dirty="0" smtClean="0">
                <a:solidFill>
                  <a:schemeClr val="accent1">
                    <a:lumMod val="50000"/>
                  </a:schemeClr>
                </a:solidFill>
              </a:rPr>
              <a:t>potential; conflict; failure</a:t>
            </a:r>
            <a:endParaRPr lang="en-AU" dirty="0" smtClean="0"/>
          </a:p>
          <a:p>
            <a:r>
              <a:rPr lang="en-AU" dirty="0" smtClean="0"/>
              <a:t>Service</a:t>
            </a:r>
          </a:p>
          <a:p>
            <a:r>
              <a:rPr lang="en-AU" dirty="0" smtClean="0"/>
              <a:t>Merit-gap - ‘Post-discrimination blues’</a:t>
            </a:r>
            <a:endParaRPr lang="en-AU" dirty="0"/>
          </a:p>
        </p:txBody>
      </p:sp>
      <p:sp>
        <p:nvSpPr>
          <p:cNvPr id="6" name="Text Placeholder 5"/>
          <p:cNvSpPr>
            <a:spLocks noGrp="1"/>
          </p:cNvSpPr>
          <p:nvPr>
            <p:ph type="body" sz="quarter" idx="3"/>
          </p:nvPr>
        </p:nvSpPr>
        <p:spPr/>
        <p:txBody>
          <a:bodyPr/>
          <a:lstStyle/>
          <a:p>
            <a:r>
              <a:rPr lang="en-AU" dirty="0" smtClean="0"/>
              <a:t>Men</a:t>
            </a:r>
            <a:endParaRPr lang="en-AU" dirty="0"/>
          </a:p>
        </p:txBody>
      </p:sp>
      <p:sp>
        <p:nvSpPr>
          <p:cNvPr id="7" name="Content Placeholder 6"/>
          <p:cNvSpPr>
            <a:spLocks noGrp="1"/>
          </p:cNvSpPr>
          <p:nvPr>
            <p:ph sz="quarter" idx="4"/>
          </p:nvPr>
        </p:nvSpPr>
        <p:spPr/>
        <p:txBody>
          <a:bodyPr/>
          <a:lstStyle/>
          <a:p>
            <a:r>
              <a:rPr lang="en-AU" dirty="0" smtClean="0"/>
              <a:t>Likely to experience self as norm</a:t>
            </a:r>
          </a:p>
          <a:p>
            <a:r>
              <a:rPr lang="en-AU" dirty="0" smtClean="0"/>
              <a:t>Authority </a:t>
            </a:r>
            <a:endParaRPr lang="en-AU" dirty="0" smtClean="0"/>
          </a:p>
          <a:p>
            <a:r>
              <a:rPr lang="en-AU" dirty="0" smtClean="0"/>
              <a:t>Normative career path: </a:t>
            </a:r>
            <a:r>
              <a:rPr lang="en-AU" dirty="0" smtClean="0">
                <a:solidFill>
                  <a:schemeClr val="accent1">
                    <a:lumMod val="50000"/>
                  </a:schemeClr>
                </a:solidFill>
              </a:rPr>
              <a:t>potential; achievement; acclaim </a:t>
            </a:r>
            <a:r>
              <a:rPr lang="en-AU" dirty="0" smtClean="0"/>
              <a:t>– high valuation</a:t>
            </a:r>
          </a:p>
          <a:p>
            <a:r>
              <a:rPr lang="en-AU" dirty="0" smtClean="0"/>
              <a:t>Leadership</a:t>
            </a:r>
          </a:p>
          <a:p>
            <a:r>
              <a:rPr lang="en-AU" dirty="0" smtClean="0"/>
              <a:t>Merit-rewarded – What discrimination???</a:t>
            </a:r>
            <a:endParaRPr lang="en-AU" dirty="0"/>
          </a:p>
        </p:txBody>
      </p:sp>
      <p:sp>
        <p:nvSpPr>
          <p:cNvPr id="2" name="Slide Number Placeholder 1"/>
          <p:cNvSpPr>
            <a:spLocks noGrp="1"/>
          </p:cNvSpPr>
          <p:nvPr>
            <p:ph type="sldNum" sz="quarter" idx="12"/>
          </p:nvPr>
        </p:nvSpPr>
        <p:spPr/>
        <p:txBody>
          <a:bodyPr/>
          <a:lstStyle/>
          <a:p>
            <a:pPr>
              <a:defRPr/>
            </a:pPr>
            <a:fld id="{4A886BF3-1758-474C-89FA-E75B77865FD2}" type="slidenum">
              <a:rPr lang="en-AU" smtClean="0"/>
              <a:pPr>
                <a:defRPr/>
              </a:pPr>
              <a:t>20</a:t>
            </a:fld>
            <a:endParaRPr lang="en-A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needs to change?</a:t>
            </a:r>
            <a:endParaRPr lang="en-AU" dirty="0"/>
          </a:p>
        </p:txBody>
      </p:sp>
      <p:sp>
        <p:nvSpPr>
          <p:cNvPr id="3" name="Content Placeholder 2"/>
          <p:cNvSpPr>
            <a:spLocks noGrp="1"/>
          </p:cNvSpPr>
          <p:nvPr>
            <p:ph idx="1"/>
          </p:nvPr>
        </p:nvSpPr>
        <p:spPr/>
        <p:txBody>
          <a:bodyPr/>
          <a:lstStyle/>
          <a:p>
            <a:r>
              <a:rPr lang="en-AU" sz="2800" dirty="0" smtClean="0"/>
              <a:t>Women? Or institutions? </a:t>
            </a:r>
            <a:r>
              <a:rPr lang="en-AU" sz="2400" dirty="0" smtClean="0"/>
              <a:t>Women’s performance? Or standards by which performance is judged?</a:t>
            </a:r>
          </a:p>
          <a:p>
            <a:pPr lvl="1"/>
            <a:r>
              <a:rPr lang="en-AU" sz="2400" dirty="0" smtClean="0">
                <a:solidFill>
                  <a:schemeClr val="accent2">
                    <a:lumMod val="75000"/>
                  </a:schemeClr>
                </a:solidFill>
              </a:rPr>
              <a:t>Ways of deciding merit? Or faith in meritocratic processes?</a:t>
            </a:r>
          </a:p>
          <a:p>
            <a:r>
              <a:rPr lang="en-AU" sz="2800" dirty="0" smtClean="0"/>
              <a:t>Modes of judgment: </a:t>
            </a:r>
            <a:r>
              <a:rPr lang="en-AU" sz="2400" dirty="0" smtClean="0"/>
              <a:t>External assessment processes that re-masculinise the discipline; Internal practices that perpetuate bias</a:t>
            </a:r>
          </a:p>
          <a:p>
            <a:pPr lvl="1">
              <a:buFontTx/>
              <a:buChar char="-"/>
            </a:pPr>
            <a:r>
              <a:rPr lang="en-AU" sz="2400" dirty="0" smtClean="0">
                <a:solidFill>
                  <a:schemeClr val="accent2">
                    <a:lumMod val="75000"/>
                  </a:schemeClr>
                </a:solidFill>
              </a:rPr>
              <a:t>Recursive justifications for continuing ‘business as normal’: look at systemic results rather than case-by-case and use them to raise questions about practises</a:t>
            </a:r>
          </a:p>
          <a:p>
            <a:pPr lvl="1">
              <a:buFontTx/>
              <a:buChar char="-"/>
            </a:pPr>
            <a:r>
              <a:rPr lang="en-AU" sz="2400" dirty="0" smtClean="0">
                <a:solidFill>
                  <a:schemeClr val="accent1">
                    <a:lumMod val="25000"/>
                  </a:schemeClr>
                </a:solidFill>
              </a:rPr>
              <a:t>Empower</a:t>
            </a:r>
            <a:r>
              <a:rPr lang="en-AU" sz="2400" dirty="0" smtClean="0">
                <a:solidFill>
                  <a:schemeClr val="accent2">
                    <a:lumMod val="75000"/>
                  </a:schemeClr>
                </a:solidFill>
              </a:rPr>
              <a:t> women to be true ‘peers’ and judges</a:t>
            </a:r>
          </a:p>
          <a:p>
            <a:endParaRPr lang="en-AU" dirty="0" smtClean="0"/>
          </a:p>
          <a:p>
            <a:pPr>
              <a:buNone/>
            </a:pPr>
            <a:endParaRPr lang="en-AU" dirty="0" smtClean="0"/>
          </a:p>
          <a:p>
            <a:endParaRPr lang="en-AU" dirty="0" smtClean="0"/>
          </a:p>
          <a:p>
            <a:endParaRPr lang="en-AU" dirty="0"/>
          </a:p>
        </p:txBody>
      </p:sp>
      <p:sp>
        <p:nvSpPr>
          <p:cNvPr id="4" name="Slide Number Placeholder 3"/>
          <p:cNvSpPr>
            <a:spLocks noGrp="1"/>
          </p:cNvSpPr>
          <p:nvPr>
            <p:ph type="sldNum" sz="quarter" idx="12"/>
          </p:nvPr>
        </p:nvSpPr>
        <p:spPr/>
        <p:txBody>
          <a:bodyPr/>
          <a:lstStyle/>
          <a:p>
            <a:pPr>
              <a:defRPr/>
            </a:pPr>
            <a:fld id="{8235185F-6354-44DE-B999-4EC7CA13769B}" type="slidenum">
              <a:rPr lang="en-AU" smtClean="0"/>
              <a:pPr>
                <a:defRPr/>
              </a:pPr>
              <a:t>21</a:t>
            </a:fld>
            <a:endParaRPr lang="en-A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235185F-6354-44DE-B999-4EC7CA13769B}" type="slidenum">
              <a:rPr lang="en-AU" smtClean="0"/>
              <a:pPr>
                <a:defRPr/>
              </a:pPr>
              <a:t>3</a:t>
            </a:fld>
            <a:endParaRPr lang="en-AU"/>
          </a:p>
        </p:txBody>
      </p:sp>
      <p:graphicFrame>
        <p:nvGraphicFramePr>
          <p:cNvPr id="6" name="Object 5"/>
          <p:cNvGraphicFramePr>
            <a:graphicFrameLocks noChangeAspect="1"/>
          </p:cNvGraphicFramePr>
          <p:nvPr/>
        </p:nvGraphicFramePr>
        <p:xfrm>
          <a:off x="0" y="0"/>
          <a:ext cx="9144000" cy="6858000"/>
        </p:xfrm>
        <a:graphic>
          <a:graphicData uri="http://schemas.openxmlformats.org/presentationml/2006/ole">
            <p:oleObj spid="_x0000_s2051" name="Acrobat Document" r:id="rId3" imgW="9149040" imgH="6850080" progId="AcroExch.Document.7">
              <p:embed/>
            </p:oleObj>
          </a:graphicData>
        </a:graphic>
      </p:graphicFrame>
      <p:sp>
        <p:nvSpPr>
          <p:cNvPr id="7" name="Rectangle 6"/>
          <p:cNvSpPr/>
          <p:nvPr/>
        </p:nvSpPr>
        <p:spPr>
          <a:xfrm>
            <a:off x="4283968" y="980728"/>
            <a:ext cx="2655471" cy="369332"/>
          </a:xfrm>
          <a:prstGeom prst="rect">
            <a:avLst/>
          </a:prstGeom>
        </p:spPr>
        <p:txBody>
          <a:bodyPr wrap="none">
            <a:spAutoFit/>
          </a:bodyPr>
          <a:lstStyle/>
          <a:p>
            <a:r>
              <a:rPr lang="pl-PL" dirty="0" smtClean="0">
                <a:solidFill>
                  <a:srgbClr val="527688"/>
                </a:solidFill>
              </a:rPr>
              <a:t>Monday, 5 August 2013 </a:t>
            </a:r>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235185F-6354-44DE-B999-4EC7CA13769B}" type="slidenum">
              <a:rPr lang="en-AU" smtClean="0"/>
              <a:pPr>
                <a:defRPr/>
              </a:pPr>
              <a:t>4</a:t>
            </a:fld>
            <a:endParaRPr lang="en-AU"/>
          </a:p>
        </p:txBody>
      </p:sp>
      <p:pic>
        <p:nvPicPr>
          <p:cNvPr id="4098" name="Picture 2"/>
          <p:cNvPicPr>
            <a:picLocks noChangeAspect="1" noChangeArrowheads="1"/>
          </p:cNvPicPr>
          <p:nvPr/>
        </p:nvPicPr>
        <p:blipFill>
          <a:blip r:embed="rId2" cstate="print"/>
          <a:srcRect/>
          <a:stretch>
            <a:fillRect/>
          </a:stretch>
        </p:blipFill>
        <p:spPr bwMode="auto">
          <a:xfrm>
            <a:off x="0" y="0"/>
            <a:ext cx="2990850" cy="1524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6904" t="11346" r="4887" b="23340"/>
          <a:stretch>
            <a:fillRect/>
          </a:stretch>
        </p:blipFill>
        <p:spPr bwMode="auto">
          <a:xfrm>
            <a:off x="6732240" y="404664"/>
            <a:ext cx="2064890" cy="2276872"/>
          </a:xfrm>
          <a:prstGeom prst="rect">
            <a:avLst/>
          </a:prstGeom>
          <a:noFill/>
          <a:ln w="9525">
            <a:noFill/>
            <a:miter lim="800000"/>
            <a:headEnd/>
            <a:tailEnd/>
          </a:ln>
          <a:effectLst/>
        </p:spPr>
      </p:pic>
      <p:sp>
        <p:nvSpPr>
          <p:cNvPr id="8" name="TextBox 7"/>
          <p:cNvSpPr txBox="1"/>
          <p:nvPr/>
        </p:nvSpPr>
        <p:spPr>
          <a:xfrm>
            <a:off x="467544" y="1268760"/>
            <a:ext cx="6192688" cy="5355312"/>
          </a:xfrm>
          <a:prstGeom prst="rect">
            <a:avLst/>
          </a:prstGeom>
          <a:noFill/>
        </p:spPr>
        <p:txBody>
          <a:bodyPr wrap="square" rtlCol="0">
            <a:spAutoFit/>
          </a:bodyPr>
          <a:lstStyle/>
          <a:p>
            <a:endParaRPr lang="en-AU" dirty="0" smtClean="0"/>
          </a:p>
          <a:p>
            <a:r>
              <a:rPr lang="en-AU" dirty="0" smtClean="0"/>
              <a:t> Women earn nearly half of all new PhDs in Canada, the United States, Australia, New Zealand, and the United Kingdom. Why, then, do they occupy a disproportionate number of the junior-level university positions while men occupy 80 percent of the more prestigious jobs? In </a:t>
            </a:r>
            <a:r>
              <a:rPr lang="en-AU" i="1" dirty="0" smtClean="0"/>
              <a:t>Academic Careers and the Gender Gap, Maureen Baker draws on candid interviews with male and female scholars, previous research, and her own thirty-eight-year academic career to explain the reasons behind this inequality. She argues that current university priorities and collegial relations often magnify the impact of gendered families and identities and perpetuate the gender gap. Tracing the evolution of university priorities and practices, Baker reveals significant and persistent differences in job security, working hours, rank, salary, job satisfaction, and career length between male and female scholars.</a:t>
            </a:r>
          </a:p>
          <a:p>
            <a:r>
              <a:rPr lang="en-AU" b="1" dirty="0" smtClean="0"/>
              <a:t>Maureen Baker is a professor of sociology at the University of Auckland in New Zealand.</a:t>
            </a:r>
            <a:endParaRPr lang="en-AU" dirty="0"/>
          </a:p>
        </p:txBody>
      </p:sp>
      <p:pic>
        <p:nvPicPr>
          <p:cNvPr id="9" name="Picture 8"/>
          <p:cNvPicPr/>
          <p:nvPr/>
        </p:nvPicPr>
        <p:blipFill>
          <a:blip r:embed="rId4" cstate="print"/>
          <a:srcRect l="61793" t="14773" r="9451" b="14980"/>
          <a:stretch>
            <a:fillRect/>
          </a:stretch>
        </p:blipFill>
        <p:spPr bwMode="auto">
          <a:xfrm>
            <a:off x="6660232" y="3068960"/>
            <a:ext cx="2483768" cy="3456384"/>
          </a:xfrm>
          <a:prstGeom prst="rect">
            <a:avLst/>
          </a:prstGeom>
          <a:noFill/>
          <a:ln w="9525">
            <a:noFill/>
            <a:miter lim="800000"/>
            <a:headEnd/>
            <a:tailEnd/>
          </a:ln>
        </p:spPr>
      </p:pic>
      <p:sp>
        <p:nvSpPr>
          <p:cNvPr id="10" name="Rectangle 9"/>
          <p:cNvSpPr/>
          <p:nvPr/>
        </p:nvSpPr>
        <p:spPr>
          <a:xfrm>
            <a:off x="3419872" y="908720"/>
            <a:ext cx="3078600" cy="369332"/>
          </a:xfrm>
          <a:prstGeom prst="rect">
            <a:avLst/>
          </a:prstGeom>
        </p:spPr>
        <p:txBody>
          <a:bodyPr wrap="none">
            <a:spAutoFit/>
          </a:bodyPr>
          <a:lstStyle/>
          <a:p>
            <a:r>
              <a:rPr lang="pl-PL" dirty="0" smtClean="0">
                <a:solidFill>
                  <a:srgbClr val="527688"/>
                </a:solidFill>
              </a:rPr>
              <a:t>Monday, 2 September 2013 </a:t>
            </a:r>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7308304" cy="1071463"/>
          </a:xfrm>
        </p:spPr>
        <p:txBody>
          <a:bodyPr/>
          <a:lstStyle/>
          <a:p>
            <a:r>
              <a:rPr lang="en-AU" sz="2400" dirty="0" smtClean="0"/>
              <a:t>‘An in-depth analysis of organizational identification of female </a:t>
            </a:r>
            <a:r>
              <a:rPr lang="en-AU" sz="2400" dirty="0" err="1" smtClean="0"/>
              <a:t>ECR</a:t>
            </a:r>
            <a:r>
              <a:rPr lang="en-AU" sz="2400" dirty="0" smtClean="0"/>
              <a:t> academics at the </a:t>
            </a:r>
            <a:r>
              <a:rPr lang="en-AU" sz="2400" dirty="0" err="1" smtClean="0"/>
              <a:t>ANU</a:t>
            </a:r>
            <a:r>
              <a:rPr lang="en-AU" sz="2400" dirty="0" smtClean="0"/>
              <a:t>’.</a:t>
            </a:r>
            <a:endParaRPr lang="en-AU" sz="2400" dirty="0"/>
          </a:p>
        </p:txBody>
      </p:sp>
      <p:sp>
        <p:nvSpPr>
          <p:cNvPr id="3" name="Content Placeholder 2"/>
          <p:cNvSpPr>
            <a:spLocks noGrp="1"/>
          </p:cNvSpPr>
          <p:nvPr>
            <p:ph idx="1"/>
          </p:nvPr>
        </p:nvSpPr>
        <p:spPr>
          <a:xfrm>
            <a:off x="179512" y="1940895"/>
            <a:ext cx="6846782" cy="4281339"/>
          </a:xfrm>
        </p:spPr>
        <p:txBody>
          <a:bodyPr/>
          <a:lstStyle/>
          <a:p>
            <a:pPr>
              <a:buNone/>
            </a:pPr>
            <a:r>
              <a:rPr lang="en-AU" sz="2400" b="1" dirty="0" smtClean="0"/>
              <a:t>Dr Dirk V</a:t>
            </a:r>
            <a:r>
              <a:rPr lang="pl-PL" sz="2400" b="1" dirty="0" smtClean="0"/>
              <a:t>an </a:t>
            </a:r>
            <a:r>
              <a:rPr lang="en-AU" sz="2400" b="1" dirty="0" smtClean="0"/>
              <a:t>R</a:t>
            </a:r>
            <a:r>
              <a:rPr lang="pl-PL" sz="2400" b="1" dirty="0" smtClean="0"/>
              <a:t>ooy</a:t>
            </a:r>
          </a:p>
          <a:p>
            <a:pPr marL="0" indent="0">
              <a:buNone/>
            </a:pPr>
            <a:r>
              <a:rPr lang="en-AU" sz="1800" dirty="0" smtClean="0"/>
              <a:t>I </a:t>
            </a:r>
            <a:r>
              <a:rPr lang="en-AU" sz="1800" dirty="0"/>
              <a:t>will discuss the results of on-going research project, in collaboration with the Diversity and Workforce Planning Branch, that examines the attitudes and aspirations of female Early Career Researchers (</a:t>
            </a:r>
            <a:r>
              <a:rPr lang="en-AU" sz="1800" dirty="0" err="1"/>
              <a:t>fECR’s</a:t>
            </a:r>
            <a:r>
              <a:rPr lang="en-AU" sz="1800" dirty="0"/>
              <a:t>) at the Australian National University (ANU). Using a combination of quantitative survey measures, social network and automated text analysis, the research provides an unique insight into the social, cognitive and emotional processes from which multiple, sometimes conflicting identities and attitudes emerge. The impact of the current findings on theories of identity and organizational change management are discussed.</a:t>
            </a:r>
          </a:p>
        </p:txBody>
      </p:sp>
      <p:sp>
        <p:nvSpPr>
          <p:cNvPr id="4" name="Slide Number Placeholder 3"/>
          <p:cNvSpPr>
            <a:spLocks noGrp="1"/>
          </p:cNvSpPr>
          <p:nvPr>
            <p:ph type="sldNum" sz="quarter" idx="12"/>
          </p:nvPr>
        </p:nvSpPr>
        <p:spPr/>
        <p:txBody>
          <a:bodyPr/>
          <a:lstStyle/>
          <a:p>
            <a:pPr>
              <a:defRPr/>
            </a:pPr>
            <a:fld id="{8235185F-6354-44DE-B999-4EC7CA13769B}" type="slidenum">
              <a:rPr lang="en-AU" smtClean="0"/>
              <a:pPr>
                <a:defRPr/>
              </a:pPr>
              <a:t>5</a:t>
            </a:fld>
            <a:endParaRPr lang="en-AU"/>
          </a:p>
        </p:txBody>
      </p:sp>
      <p:pic>
        <p:nvPicPr>
          <p:cNvPr id="6146" name="Picture 2"/>
          <p:cNvPicPr>
            <a:picLocks noChangeAspect="1" noChangeArrowheads="1"/>
          </p:cNvPicPr>
          <p:nvPr/>
        </p:nvPicPr>
        <p:blipFill>
          <a:blip r:embed="rId2" cstate="print"/>
          <a:srcRect/>
          <a:stretch>
            <a:fillRect/>
          </a:stretch>
        </p:blipFill>
        <p:spPr bwMode="auto">
          <a:xfrm>
            <a:off x="7239000" y="764704"/>
            <a:ext cx="1905000" cy="2857500"/>
          </a:xfrm>
          <a:prstGeom prst="rect">
            <a:avLst/>
          </a:prstGeom>
          <a:noFill/>
          <a:ln w="9525">
            <a:noFill/>
            <a:miter lim="800000"/>
            <a:headEnd/>
            <a:tailEnd/>
          </a:ln>
        </p:spPr>
      </p:pic>
      <p:sp>
        <p:nvSpPr>
          <p:cNvPr id="6" name="Rectangle 5"/>
          <p:cNvSpPr/>
          <p:nvPr/>
        </p:nvSpPr>
        <p:spPr>
          <a:xfrm>
            <a:off x="4860032" y="260648"/>
            <a:ext cx="2826351" cy="369332"/>
          </a:xfrm>
          <a:prstGeom prst="rect">
            <a:avLst/>
          </a:prstGeom>
        </p:spPr>
        <p:txBody>
          <a:bodyPr wrap="none">
            <a:spAutoFit/>
          </a:bodyPr>
          <a:lstStyle/>
          <a:p>
            <a:r>
              <a:rPr lang="pl-PL" dirty="0" smtClean="0">
                <a:solidFill>
                  <a:schemeClr val="bg1"/>
                </a:solidFill>
              </a:rPr>
              <a:t>Tuesday, 8 October 2013 </a:t>
            </a:r>
            <a:endParaRPr lang="en-AU" dirty="0">
              <a:solidFill>
                <a:schemeClr val="bg1"/>
              </a:solidFill>
            </a:endParaRPr>
          </a:p>
        </p:txBody>
      </p:sp>
      <p:sp>
        <p:nvSpPr>
          <p:cNvPr id="5" name="Rectangle 4"/>
          <p:cNvSpPr/>
          <p:nvPr/>
        </p:nvSpPr>
        <p:spPr>
          <a:xfrm>
            <a:off x="2574032" y="5733256"/>
            <a:ext cx="6678488" cy="923330"/>
          </a:xfrm>
          <a:prstGeom prst="rect">
            <a:avLst/>
          </a:prstGeom>
        </p:spPr>
        <p:txBody>
          <a:bodyPr wrap="square">
            <a:spAutoFit/>
          </a:bodyPr>
          <a:lstStyle/>
          <a:p>
            <a:r>
              <a:rPr lang="en-AU" dirty="0"/>
              <a:t> </a:t>
            </a:r>
            <a:r>
              <a:rPr lang="en-AU" b="1" dirty="0" err="1" smtClean="0"/>
              <a:t>Dr</a:t>
            </a:r>
            <a:r>
              <a:rPr lang="en-AU" b="1" dirty="0" err="1"/>
              <a:t>.</a:t>
            </a:r>
            <a:r>
              <a:rPr lang="en-AU" b="1" dirty="0"/>
              <a:t> Van </a:t>
            </a:r>
            <a:r>
              <a:rPr lang="en-AU" b="1" dirty="0" err="1" smtClean="0"/>
              <a:t>Rooy’s</a:t>
            </a:r>
            <a:r>
              <a:rPr lang="en-AU" b="1" dirty="0" smtClean="0"/>
              <a:t> </a:t>
            </a:r>
            <a:r>
              <a:rPr lang="en-AU" b="1" dirty="0"/>
              <a:t>research focuses on the analysis of social psychological processes through the means of advanced quantitative analysis and computer </a:t>
            </a:r>
            <a:r>
              <a:rPr lang="en-AU" b="1" dirty="0" smtClean="0"/>
              <a:t>simulations</a:t>
            </a:r>
            <a:endParaRPr lang="en-AU"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7776095" cy="863625"/>
          </a:xfrm>
        </p:spPr>
        <p:txBody>
          <a:bodyPr/>
          <a:lstStyle/>
          <a:p>
            <a:r>
              <a:rPr lang="pl-PL" sz="2400" dirty="0" smtClean="0"/>
              <a:t>L</a:t>
            </a:r>
            <a:r>
              <a:rPr lang="en-AU" sz="2400" dirty="0" err="1" smtClean="0"/>
              <a:t>eaks</a:t>
            </a:r>
            <a:r>
              <a:rPr lang="en-AU" sz="2400" dirty="0" smtClean="0"/>
              <a:t> in the pipeline: separating demographic inertia from ongoing gender differences in academia</a:t>
            </a:r>
            <a:br>
              <a:rPr lang="en-AU" sz="2400" dirty="0" smtClean="0"/>
            </a:br>
            <a:endParaRPr lang="en-AU" sz="2400" dirty="0"/>
          </a:p>
        </p:txBody>
      </p:sp>
      <p:sp>
        <p:nvSpPr>
          <p:cNvPr id="3" name="Content Placeholder 2"/>
          <p:cNvSpPr>
            <a:spLocks noGrp="1"/>
          </p:cNvSpPr>
          <p:nvPr>
            <p:ph idx="1"/>
          </p:nvPr>
        </p:nvSpPr>
        <p:spPr>
          <a:xfrm>
            <a:off x="323528" y="1772816"/>
            <a:ext cx="8229600" cy="4210050"/>
          </a:xfrm>
        </p:spPr>
        <p:txBody>
          <a:bodyPr/>
          <a:lstStyle/>
          <a:p>
            <a:pPr>
              <a:buNone/>
            </a:pPr>
            <a:r>
              <a:rPr lang="en-AU" sz="1400" dirty="0" smtClean="0"/>
              <a:t>Dr. Daniel Stanton and Dr. Allison Shaw, Research School of Biology, Australian National University</a:t>
            </a:r>
          </a:p>
          <a:p>
            <a:pPr>
              <a:buNone/>
            </a:pPr>
            <a:r>
              <a:rPr lang="en-AU" sz="1400" dirty="0" smtClean="0"/>
              <a:t/>
            </a:r>
            <a:br>
              <a:rPr lang="en-AU" sz="1400" dirty="0" smtClean="0"/>
            </a:br>
            <a:r>
              <a:rPr lang="en-AU" sz="1400" dirty="0" smtClean="0"/>
              <a:t>Identifying the causes underlying the under-representation of women in academia is a source of ongoing concern and controversy, yet it is a critical issue in ensuring the openness and diversity of academia. Here we present a simple model of the academic career in which all gender differences in career transitions and retention are absent, which allows the effects of historical disparities to be separated from any ongoing gender differences. We apply the model to data on academics collected by the National Science Foundation (USA) over the past three decades. </a:t>
            </a:r>
          </a:p>
          <a:p>
            <a:pPr>
              <a:buNone/>
            </a:pPr>
            <a:r>
              <a:rPr lang="en-AU" sz="1400" dirty="0" smtClean="0"/>
              <a:t/>
            </a:r>
            <a:br>
              <a:rPr lang="en-AU" sz="1400" dirty="0" smtClean="0"/>
            </a:br>
            <a:endParaRPr lang="en-AU" sz="1400" dirty="0" smtClean="0"/>
          </a:p>
          <a:p>
            <a:pPr>
              <a:buNone/>
            </a:pPr>
            <a:r>
              <a:rPr lang="en-AU" sz="1400" dirty="0" smtClean="0"/>
              <a:t>Allison Shaw is a postdoctoral fellow at the </a:t>
            </a:r>
            <a:r>
              <a:rPr lang="en-AU" sz="1400" dirty="0" err="1" smtClean="0"/>
              <a:t>ANU</a:t>
            </a:r>
            <a:r>
              <a:rPr lang="en-AU" sz="1400" dirty="0" smtClean="0"/>
              <a:t>, </a:t>
            </a:r>
            <a:endParaRPr lang="pl-PL" sz="1400" dirty="0" smtClean="0"/>
          </a:p>
          <a:p>
            <a:pPr>
              <a:buNone/>
            </a:pPr>
            <a:r>
              <a:rPr lang="en-AU" sz="1400" dirty="0" smtClean="0"/>
              <a:t>working with Hanna </a:t>
            </a:r>
            <a:r>
              <a:rPr lang="en-AU" sz="1400" dirty="0" err="1" smtClean="0"/>
              <a:t>Kokko</a:t>
            </a:r>
            <a:r>
              <a:rPr lang="en-AU" sz="1400" dirty="0" smtClean="0"/>
              <a:t> in Ecology, Evolution and Genetics. </a:t>
            </a:r>
          </a:p>
          <a:p>
            <a:pPr>
              <a:buNone/>
            </a:pPr>
            <a:endParaRPr lang="pl-PL" sz="1400" dirty="0" smtClean="0"/>
          </a:p>
          <a:p>
            <a:pPr>
              <a:buNone/>
            </a:pPr>
            <a:r>
              <a:rPr lang="en-AU" sz="1400" dirty="0" smtClean="0"/>
              <a:t>Daniel Stanton is a postdoctoral fellow at the </a:t>
            </a:r>
            <a:r>
              <a:rPr lang="en-AU" sz="1400" dirty="0" err="1" smtClean="0"/>
              <a:t>ANU</a:t>
            </a:r>
            <a:r>
              <a:rPr lang="en-AU" sz="1400" dirty="0" smtClean="0"/>
              <a:t>, </a:t>
            </a:r>
            <a:endParaRPr lang="pl-PL" sz="1400" dirty="0" smtClean="0"/>
          </a:p>
          <a:p>
            <a:pPr>
              <a:buNone/>
            </a:pPr>
            <a:r>
              <a:rPr lang="en-AU" sz="1400" dirty="0" smtClean="0"/>
              <a:t>working with Marilyn Ball in the Plant Sciences </a:t>
            </a:r>
            <a:endParaRPr lang="pl-PL" sz="1400" dirty="0" smtClean="0"/>
          </a:p>
          <a:p>
            <a:pPr>
              <a:buNone/>
            </a:pPr>
            <a:r>
              <a:rPr lang="en-AU" sz="1400" dirty="0" smtClean="0"/>
              <a:t>Division of the Research School of Biology. </a:t>
            </a:r>
          </a:p>
          <a:p>
            <a:pPr>
              <a:buNone/>
            </a:pPr>
            <a:r>
              <a:rPr lang="en-AU" sz="1400" dirty="0" smtClean="0"/>
              <a:t/>
            </a:r>
            <a:br>
              <a:rPr lang="en-AU" sz="1400" dirty="0" smtClean="0"/>
            </a:br>
            <a:endParaRPr lang="en-AU" sz="1400" dirty="0" smtClean="0"/>
          </a:p>
          <a:p>
            <a:pPr>
              <a:buNone/>
            </a:pPr>
            <a:endParaRPr lang="en-AU" sz="1400" dirty="0"/>
          </a:p>
        </p:txBody>
      </p:sp>
      <p:sp>
        <p:nvSpPr>
          <p:cNvPr id="4" name="Slide Number Placeholder 3"/>
          <p:cNvSpPr>
            <a:spLocks noGrp="1"/>
          </p:cNvSpPr>
          <p:nvPr>
            <p:ph type="sldNum" sz="quarter" idx="12"/>
          </p:nvPr>
        </p:nvSpPr>
        <p:spPr/>
        <p:txBody>
          <a:bodyPr/>
          <a:lstStyle/>
          <a:p>
            <a:pPr>
              <a:defRPr/>
            </a:pPr>
            <a:fld id="{8235185F-6354-44DE-B999-4EC7CA13769B}" type="slidenum">
              <a:rPr lang="en-AU" smtClean="0"/>
              <a:pPr>
                <a:defRPr/>
              </a:pPr>
              <a:t>6</a:t>
            </a:fld>
            <a:endParaRPr lang="en-AU"/>
          </a:p>
        </p:txBody>
      </p:sp>
      <p:sp>
        <p:nvSpPr>
          <p:cNvPr id="5" name="Rectangle 4"/>
          <p:cNvSpPr/>
          <p:nvPr/>
        </p:nvSpPr>
        <p:spPr>
          <a:xfrm>
            <a:off x="4932040" y="116632"/>
            <a:ext cx="3014480" cy="369332"/>
          </a:xfrm>
          <a:prstGeom prst="rect">
            <a:avLst/>
          </a:prstGeom>
        </p:spPr>
        <p:txBody>
          <a:bodyPr wrap="none">
            <a:spAutoFit/>
          </a:bodyPr>
          <a:lstStyle/>
          <a:p>
            <a:r>
              <a:rPr lang="pl-PL" dirty="0" smtClean="0">
                <a:solidFill>
                  <a:schemeClr val="bg1"/>
                </a:solidFill>
              </a:rPr>
              <a:t>Monday, 5 November 2013 </a:t>
            </a:r>
            <a:endParaRPr lang="en-AU" dirty="0">
              <a:solidFill>
                <a:schemeClr val="bg1"/>
              </a:solidFill>
            </a:endParaRPr>
          </a:p>
        </p:txBody>
      </p:sp>
      <p:pic>
        <p:nvPicPr>
          <p:cNvPr id="6" name="Picture 5" descr="Allison.jpg"/>
          <p:cNvPicPr>
            <a:picLocks noChangeAspect="1"/>
          </p:cNvPicPr>
          <p:nvPr/>
        </p:nvPicPr>
        <p:blipFill>
          <a:blip r:embed="rId2" cstate="print"/>
          <a:stretch>
            <a:fillRect/>
          </a:stretch>
        </p:blipFill>
        <p:spPr>
          <a:xfrm>
            <a:off x="5739728" y="3717032"/>
            <a:ext cx="1200000" cy="1800000"/>
          </a:xfrm>
          <a:prstGeom prst="rect">
            <a:avLst/>
          </a:prstGeom>
        </p:spPr>
      </p:pic>
      <p:pic>
        <p:nvPicPr>
          <p:cNvPr id="7" name="Picture 6" descr="Daniel.jpg"/>
          <p:cNvPicPr>
            <a:picLocks noChangeAspect="1"/>
          </p:cNvPicPr>
          <p:nvPr/>
        </p:nvPicPr>
        <p:blipFill>
          <a:blip r:embed="rId3" cstate="print"/>
          <a:stretch>
            <a:fillRect/>
          </a:stretch>
        </p:blipFill>
        <p:spPr>
          <a:xfrm>
            <a:off x="4499992" y="4725144"/>
            <a:ext cx="1272611" cy="1800000"/>
          </a:xfrm>
          <a:prstGeom prst="rect">
            <a:avLst/>
          </a:prstGeom>
        </p:spPr>
      </p:pic>
      <p:pic>
        <p:nvPicPr>
          <p:cNvPr id="8" name="Picture 7"/>
          <p:cNvPicPr/>
          <p:nvPr/>
        </p:nvPicPr>
        <p:blipFill rotWithShape="1">
          <a:blip r:embed="rId4" cstate="print"/>
          <a:srcRect l="2361" t="32839" r="64167" b="44445"/>
          <a:stretch/>
        </p:blipFill>
        <p:spPr bwMode="auto">
          <a:xfrm>
            <a:off x="5652120" y="5325672"/>
            <a:ext cx="3340355" cy="1199472"/>
          </a:xfrm>
          <a:prstGeom prst="rect">
            <a:avLst/>
          </a:prstGeom>
          <a:ln>
            <a:noFill/>
          </a:ln>
          <a:extLst>
            <a:ext uri="{53640926-AAD7-44D8-BBD7-CCE9431645EC}">
              <a14:shadowObscured xmlns:a14="http://schemas.microsoft.com/office/drawing/2010/main" xmln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AU" b="1" dirty="0" smtClean="0"/>
              <a:t/>
            </a:r>
            <a:br>
              <a:rPr lang="en-AU" b="1" dirty="0" smtClean="0"/>
            </a:br>
            <a:endParaRPr lang="en-AU" dirty="0"/>
          </a:p>
        </p:txBody>
      </p:sp>
      <p:sp>
        <p:nvSpPr>
          <p:cNvPr id="8" name="Content Placeholder 7"/>
          <p:cNvSpPr>
            <a:spLocks noGrp="1"/>
          </p:cNvSpPr>
          <p:nvPr>
            <p:ph idx="1"/>
          </p:nvPr>
        </p:nvSpPr>
        <p:spPr/>
        <p:txBody>
          <a:bodyPr/>
          <a:lstStyle/>
          <a:p>
            <a:endParaRPr lang="en-AU" b="1" dirty="0" smtClean="0"/>
          </a:p>
          <a:p>
            <a:endParaRPr lang="en-AU" b="1" dirty="0" smtClean="0"/>
          </a:p>
          <a:p>
            <a:pPr>
              <a:buNone/>
            </a:pPr>
            <a:r>
              <a:rPr lang="en-AU" b="1" dirty="0" smtClean="0"/>
              <a:t>Women in Philosophy: </a:t>
            </a:r>
            <a:r>
              <a:rPr lang="en-AU" b="1" dirty="0" smtClean="0">
                <a:solidFill>
                  <a:schemeClr val="accent2">
                    <a:lumMod val="75000"/>
                  </a:schemeClr>
                </a:solidFill>
              </a:rPr>
              <a:t>What Needs to Change?</a:t>
            </a:r>
            <a:endParaRPr lang="en-AU" b="1" dirty="0" smtClean="0">
              <a:solidFill>
                <a:schemeClr val="accent2">
                  <a:lumMod val="75000"/>
                </a:schemeClr>
              </a:solidFill>
            </a:endParaRPr>
          </a:p>
          <a:p>
            <a:pPr>
              <a:buNone/>
            </a:pPr>
            <a:r>
              <a:rPr lang="en-AU" b="1" dirty="0" smtClean="0"/>
              <a:t>Edited by </a:t>
            </a:r>
            <a:r>
              <a:rPr lang="en-AU" b="1" dirty="0" smtClean="0">
                <a:solidFill>
                  <a:schemeClr val="accent2">
                    <a:lumMod val="75000"/>
                  </a:schemeClr>
                </a:solidFill>
              </a:rPr>
              <a:t>Katrina Hutchison and Fiona Jenkins</a:t>
            </a:r>
            <a:endParaRPr lang="en-AU" b="1" dirty="0" smtClean="0">
              <a:solidFill>
                <a:schemeClr val="accent2">
                  <a:lumMod val="75000"/>
                </a:schemeClr>
              </a:solidFill>
            </a:endParaRPr>
          </a:p>
          <a:p>
            <a:pPr>
              <a:buNone/>
            </a:pPr>
            <a:r>
              <a:rPr lang="en-AU" b="1" dirty="0" smtClean="0"/>
              <a:t>Forthcoming</a:t>
            </a:r>
            <a:r>
              <a:rPr lang="en-AU" b="1" dirty="0" smtClean="0"/>
              <a:t>: </a:t>
            </a:r>
            <a:r>
              <a:rPr lang="en-AU" b="1" dirty="0" smtClean="0">
                <a:solidFill>
                  <a:schemeClr val="accent2">
                    <a:lumMod val="75000"/>
                  </a:schemeClr>
                </a:solidFill>
              </a:rPr>
              <a:t>Oxford University Press 2013 </a:t>
            </a:r>
          </a:p>
          <a:p>
            <a:endParaRPr lang="en-AU" dirty="0"/>
          </a:p>
        </p:txBody>
      </p:sp>
      <p:sp>
        <p:nvSpPr>
          <p:cNvPr id="3" name="Content Placeholder 2"/>
          <p:cNvSpPr>
            <a:spLocks noGrp="1"/>
          </p:cNvSpPr>
          <p:nvPr>
            <p:ph type="body" sz="half" idx="2"/>
          </p:nvPr>
        </p:nvSpPr>
        <p:spPr/>
        <p:txBody>
          <a:bodyPr/>
          <a:lstStyle/>
          <a:p>
            <a:pPr>
              <a:buNone/>
            </a:pPr>
            <a:endParaRPr lang="en-AU" dirty="0" smtClean="0"/>
          </a:p>
          <a:p>
            <a:pPr>
              <a:buNone/>
            </a:pPr>
            <a:r>
              <a:rPr lang="en-AU" sz="2800" b="1" dirty="0" smtClean="0"/>
              <a:t>Women in Philosophy: </a:t>
            </a:r>
            <a:br>
              <a:rPr lang="en-AU" sz="2800" b="1" dirty="0" smtClean="0"/>
            </a:br>
            <a:r>
              <a:rPr lang="en-AU" sz="2800" b="1" dirty="0" smtClean="0"/>
              <a:t>What Needs to Change?</a:t>
            </a:r>
            <a:r>
              <a:rPr lang="en-AU" sz="2800" dirty="0" smtClean="0"/>
              <a:t/>
            </a:r>
            <a:br>
              <a:rPr lang="en-AU" sz="2800" dirty="0" smtClean="0"/>
            </a:br>
            <a:endParaRPr lang="en-AU" sz="2800" dirty="0" smtClean="0"/>
          </a:p>
          <a:p>
            <a:pPr>
              <a:buNone/>
            </a:pPr>
            <a:endParaRPr lang="en-AU" sz="2800" i="1" dirty="0" smtClean="0"/>
          </a:p>
          <a:p>
            <a:pPr>
              <a:buNone/>
            </a:pPr>
            <a:r>
              <a:rPr lang="en-AU" sz="2800" i="1" dirty="0" smtClean="0"/>
              <a:t>Edited by</a:t>
            </a:r>
            <a:r>
              <a:rPr lang="en-AU" sz="2800" dirty="0" smtClean="0"/>
              <a:t>: </a:t>
            </a:r>
            <a:r>
              <a:rPr lang="en-AU" sz="2800" i="1" dirty="0" smtClean="0"/>
              <a:t>Katrina </a:t>
            </a:r>
            <a:r>
              <a:rPr lang="en-AU" sz="2800" i="1" dirty="0" smtClean="0"/>
              <a:t>Hutchison and Fiona </a:t>
            </a:r>
            <a:r>
              <a:rPr lang="en-AU" sz="2800" i="1" dirty="0" smtClean="0"/>
              <a:t>Jenkins</a:t>
            </a:r>
          </a:p>
          <a:p>
            <a:pPr>
              <a:buNone/>
            </a:pPr>
            <a:endParaRPr lang="en-AU" sz="2400" b="1" dirty="0" smtClean="0"/>
          </a:p>
          <a:p>
            <a:pPr>
              <a:buNone/>
            </a:pPr>
            <a:endParaRPr lang="en-AU" sz="2400" b="1" dirty="0" smtClean="0"/>
          </a:p>
          <a:p>
            <a:pPr>
              <a:buNone/>
            </a:pPr>
            <a:endParaRPr lang="en-AU" dirty="0"/>
          </a:p>
        </p:txBody>
      </p:sp>
      <p:sp>
        <p:nvSpPr>
          <p:cNvPr id="4" name="Slide Number Placeholder 3"/>
          <p:cNvSpPr>
            <a:spLocks noGrp="1"/>
          </p:cNvSpPr>
          <p:nvPr>
            <p:ph type="sldNum" sz="quarter" idx="12"/>
          </p:nvPr>
        </p:nvSpPr>
        <p:spPr/>
        <p:txBody>
          <a:bodyPr/>
          <a:lstStyle/>
          <a:p>
            <a:pPr>
              <a:defRPr/>
            </a:pPr>
            <a:fld id="{8235185F-6354-44DE-B999-4EC7CA13769B}" type="slidenum">
              <a:rPr lang="en-AU" smtClean="0"/>
              <a:pPr>
                <a:defRPr/>
              </a:pPr>
              <a:t>7</a:t>
            </a:fld>
            <a:endParaRPr lang="en-AU"/>
          </a:p>
        </p:txBody>
      </p:sp>
      <p:pic>
        <p:nvPicPr>
          <p:cNvPr id="31746" name="Picture 2" descr="C:\Documents and Settings\jenkfi\Desktop\New Image.JPG"/>
          <p:cNvPicPr>
            <a:picLocks noChangeAspect="1" noChangeArrowheads="1"/>
          </p:cNvPicPr>
          <p:nvPr/>
        </p:nvPicPr>
        <p:blipFill>
          <a:blip r:embed="rId2" cstate="print"/>
          <a:stretch>
            <a:fillRect/>
          </a:stretch>
        </p:blipFill>
        <p:spPr bwMode="auto">
          <a:xfrm>
            <a:off x="0" y="1052736"/>
            <a:ext cx="3638550" cy="4762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lstStyle/>
          <a:p>
            <a:r>
              <a:rPr lang="en-AU" dirty="0" smtClean="0"/>
              <a:t>Beginnings…</a:t>
            </a:r>
            <a:endParaRPr lang="en-AU" dirty="0"/>
          </a:p>
        </p:txBody>
      </p:sp>
      <p:sp>
        <p:nvSpPr>
          <p:cNvPr id="5" name="Text Placeholder 4"/>
          <p:cNvSpPr>
            <a:spLocks noGrp="1"/>
          </p:cNvSpPr>
          <p:nvPr>
            <p:ph type="body" idx="1"/>
          </p:nvPr>
        </p:nvSpPr>
        <p:spPr/>
        <p:txBody>
          <a:bodyPr/>
          <a:lstStyle/>
          <a:p>
            <a:r>
              <a:rPr lang="en-AU" sz="2800" i="1" dirty="0" smtClean="0"/>
              <a:t>Inspiration:</a:t>
            </a:r>
            <a:endParaRPr lang="en-AU" sz="2800" i="1" dirty="0"/>
          </a:p>
        </p:txBody>
      </p:sp>
      <p:sp>
        <p:nvSpPr>
          <p:cNvPr id="6" name="Content Placeholder 5"/>
          <p:cNvSpPr>
            <a:spLocks noGrp="1"/>
          </p:cNvSpPr>
          <p:nvPr>
            <p:ph sz="half" idx="2"/>
          </p:nvPr>
        </p:nvSpPr>
        <p:spPr>
          <a:xfrm>
            <a:off x="467544" y="2204864"/>
            <a:ext cx="4040188" cy="3951288"/>
          </a:xfrm>
        </p:spPr>
        <p:txBody>
          <a:bodyPr/>
          <a:lstStyle/>
          <a:p>
            <a:r>
              <a:rPr lang="en-AU" sz="2000" dirty="0" smtClean="0"/>
              <a:t>“</a:t>
            </a:r>
            <a:r>
              <a:rPr lang="en-AU" sz="2000" b="1" dirty="0" smtClean="0"/>
              <a:t>There is a deep well of rage inside of me; rage about how I as an individual have been treated in philosophy; rage about how others I know have been treated; and rage about the conditions that I’m sure affect many women and minorities in philosophy, and have caused many others to leave</a:t>
            </a:r>
            <a:r>
              <a:rPr lang="en-AU" sz="2000" dirty="0" smtClean="0"/>
              <a:t>” </a:t>
            </a:r>
            <a:r>
              <a:rPr lang="en-AU" sz="1800" dirty="0" smtClean="0"/>
              <a:t>Sally Haslanger, 2008 </a:t>
            </a:r>
            <a:r>
              <a:rPr lang="en-AU" sz="1600" dirty="0" smtClean="0"/>
              <a:t>“Changing </a:t>
            </a:r>
            <a:r>
              <a:rPr lang="en-AU" sz="1600" dirty="0" smtClean="0"/>
              <a:t>the Ideology and Culture of Philosophy: Not by Reason (Alone)” </a:t>
            </a:r>
            <a:r>
              <a:rPr lang="en-AU" sz="1600" dirty="0" smtClean="0"/>
              <a:t> </a:t>
            </a:r>
            <a:r>
              <a:rPr lang="en-AU" sz="1600" i="1" dirty="0" smtClean="0"/>
              <a:t>Hypatia </a:t>
            </a:r>
            <a:r>
              <a:rPr lang="en-AU" sz="1600" dirty="0" smtClean="0"/>
              <a:t>23:2</a:t>
            </a:r>
            <a:endParaRPr lang="en-AU" sz="1600" dirty="0"/>
          </a:p>
        </p:txBody>
      </p:sp>
      <p:sp>
        <p:nvSpPr>
          <p:cNvPr id="7" name="Text Placeholder 6"/>
          <p:cNvSpPr>
            <a:spLocks noGrp="1"/>
          </p:cNvSpPr>
          <p:nvPr>
            <p:ph type="body" sz="quarter" idx="3"/>
          </p:nvPr>
        </p:nvSpPr>
        <p:spPr/>
        <p:txBody>
          <a:bodyPr/>
          <a:lstStyle/>
          <a:p>
            <a:r>
              <a:rPr lang="en-AU" sz="2000" i="1" dirty="0" smtClean="0">
                <a:solidFill>
                  <a:schemeClr val="accent5">
                    <a:lumMod val="25000"/>
                  </a:schemeClr>
                </a:solidFill>
              </a:rPr>
              <a:t>Addressing the Problem</a:t>
            </a:r>
            <a:r>
              <a:rPr lang="en-AU" sz="2000" dirty="0" smtClean="0">
                <a:solidFill>
                  <a:schemeClr val="accent5">
                    <a:lumMod val="25000"/>
                  </a:schemeClr>
                </a:solidFill>
              </a:rPr>
              <a:t>:</a:t>
            </a:r>
            <a:endParaRPr lang="en-AU" sz="2000" dirty="0">
              <a:solidFill>
                <a:schemeClr val="accent5">
                  <a:lumMod val="25000"/>
                </a:schemeClr>
              </a:solidFill>
            </a:endParaRPr>
          </a:p>
        </p:txBody>
      </p:sp>
      <p:sp>
        <p:nvSpPr>
          <p:cNvPr id="8" name="Content Placeholder 7"/>
          <p:cNvSpPr>
            <a:spLocks noGrp="1"/>
          </p:cNvSpPr>
          <p:nvPr>
            <p:ph sz="quarter" idx="4"/>
          </p:nvPr>
        </p:nvSpPr>
        <p:spPr/>
        <p:txBody>
          <a:bodyPr/>
          <a:lstStyle/>
          <a:p>
            <a:pPr lvl="1"/>
            <a:r>
              <a:rPr lang="en-AU" i="1" dirty="0" smtClean="0">
                <a:solidFill>
                  <a:schemeClr val="accent6">
                    <a:lumMod val="75000"/>
                  </a:schemeClr>
                </a:solidFill>
              </a:rPr>
              <a:t>Improving the participation of Women in the Philosophy </a:t>
            </a:r>
            <a:r>
              <a:rPr lang="en-AU" i="1" dirty="0" smtClean="0">
                <a:solidFill>
                  <a:schemeClr val="accent6">
                    <a:lumMod val="75000"/>
                  </a:schemeClr>
                </a:solidFill>
              </a:rPr>
              <a:t>Profession: </a:t>
            </a:r>
            <a:r>
              <a:rPr lang="en-AU" dirty="0" smtClean="0">
                <a:solidFill>
                  <a:schemeClr val="accent6">
                    <a:lumMod val="75000"/>
                  </a:schemeClr>
                </a:solidFill>
              </a:rPr>
              <a:t>AAP report (2008)</a:t>
            </a:r>
          </a:p>
          <a:p>
            <a:pPr lvl="1"/>
            <a:r>
              <a:rPr lang="en-AU" dirty="0" smtClean="0">
                <a:solidFill>
                  <a:schemeClr val="accent6">
                    <a:lumMod val="75000"/>
                  </a:schemeClr>
                </a:solidFill>
              </a:rPr>
              <a:t>Symposium </a:t>
            </a:r>
            <a:r>
              <a:rPr lang="en-AU" dirty="0" smtClean="0">
                <a:solidFill>
                  <a:schemeClr val="accent6">
                    <a:lumMod val="75000"/>
                  </a:schemeClr>
                </a:solidFill>
              </a:rPr>
              <a:t>held at the </a:t>
            </a:r>
            <a:r>
              <a:rPr lang="en-AU" dirty="0" smtClean="0">
                <a:solidFill>
                  <a:schemeClr val="accent6">
                    <a:lumMod val="75000"/>
                  </a:schemeClr>
                </a:solidFill>
              </a:rPr>
              <a:t>ANU in </a:t>
            </a:r>
            <a:r>
              <a:rPr lang="en-AU" dirty="0" smtClean="0">
                <a:solidFill>
                  <a:schemeClr val="accent6">
                    <a:lumMod val="75000"/>
                  </a:schemeClr>
                </a:solidFill>
              </a:rPr>
              <a:t>August </a:t>
            </a:r>
            <a:r>
              <a:rPr lang="en-AU" dirty="0" smtClean="0">
                <a:solidFill>
                  <a:schemeClr val="accent6">
                    <a:lumMod val="75000"/>
                  </a:schemeClr>
                </a:solidFill>
              </a:rPr>
              <a:t>2009</a:t>
            </a:r>
          </a:p>
          <a:p>
            <a:pPr lvl="1"/>
            <a:r>
              <a:rPr lang="en-AU" dirty="0" smtClean="0">
                <a:solidFill>
                  <a:schemeClr val="accent6">
                    <a:lumMod val="75000"/>
                  </a:schemeClr>
                </a:solidFill>
              </a:rPr>
              <a:t>International interest…</a:t>
            </a:r>
          </a:p>
          <a:p>
            <a:pPr lvl="1"/>
            <a:endParaRPr lang="en-AU" dirty="0" smtClean="0">
              <a:solidFill>
                <a:schemeClr val="accent6">
                  <a:lumMod val="75000"/>
                </a:schemeClr>
              </a:solidFill>
            </a:endParaRPr>
          </a:p>
          <a:p>
            <a:pPr lvl="1"/>
            <a:endParaRPr lang="en-AU" dirty="0" smtClean="0">
              <a:solidFill>
                <a:schemeClr val="accent6">
                  <a:lumMod val="75000"/>
                </a:schemeClr>
              </a:solidFill>
            </a:endParaRPr>
          </a:p>
          <a:p>
            <a:pPr lvl="1"/>
            <a:r>
              <a:rPr lang="en-AU" dirty="0" smtClean="0">
                <a:solidFill>
                  <a:schemeClr val="accent2">
                    <a:lumMod val="75000"/>
                  </a:schemeClr>
                </a:solidFill>
              </a:rPr>
              <a:t>Rage, </a:t>
            </a:r>
            <a:r>
              <a:rPr lang="en-AU" dirty="0" smtClean="0">
                <a:solidFill>
                  <a:schemeClr val="accent6">
                    <a:lumMod val="75000"/>
                  </a:schemeClr>
                </a:solidFill>
              </a:rPr>
              <a:t>depression, curiosity…What is it with philosophy???</a:t>
            </a:r>
          </a:p>
          <a:p>
            <a:endParaRPr lang="en-AU" dirty="0"/>
          </a:p>
        </p:txBody>
      </p:sp>
      <p:sp>
        <p:nvSpPr>
          <p:cNvPr id="4" name="Slide Number Placeholder 3"/>
          <p:cNvSpPr>
            <a:spLocks noGrp="1"/>
          </p:cNvSpPr>
          <p:nvPr>
            <p:ph type="sldNum" sz="quarter" idx="12"/>
          </p:nvPr>
        </p:nvSpPr>
        <p:spPr/>
        <p:txBody>
          <a:bodyPr/>
          <a:lstStyle/>
          <a:p>
            <a:pPr>
              <a:defRPr/>
            </a:pPr>
            <a:fld id="{8235185F-6354-44DE-B999-4EC7CA13769B}" type="slidenum">
              <a:rPr lang="en-AU" smtClean="0"/>
              <a:pPr>
                <a:defRPr/>
              </a:pPr>
              <a:t>8</a:t>
            </a:fld>
            <a:endParaRPr lang="en-A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941168"/>
            <a:ext cx="5486400" cy="426170"/>
          </a:xfrm>
        </p:spPr>
        <p:txBody>
          <a:bodyPr/>
          <a:lstStyle/>
          <a:p>
            <a:endParaRPr lang="en-AU" dirty="0"/>
          </a:p>
        </p:txBody>
      </p:sp>
      <p:sp>
        <p:nvSpPr>
          <p:cNvPr id="4" name="Text Placeholder 3"/>
          <p:cNvSpPr>
            <a:spLocks noGrp="1"/>
          </p:cNvSpPr>
          <p:nvPr>
            <p:ph type="body" sz="half" idx="2"/>
          </p:nvPr>
        </p:nvSpPr>
        <p:spPr/>
        <p:txBody>
          <a:bodyPr/>
          <a:lstStyle/>
          <a:p>
            <a:r>
              <a:rPr lang="en-AU" b="1" dirty="0" smtClean="0"/>
              <a:t>Philosophy Teaching and Research staff in Australian universities 2003-2009 by </a:t>
            </a:r>
            <a:r>
              <a:rPr lang="en-AU" b="1" dirty="0" smtClean="0"/>
              <a:t>gender (AAP benchmarking)</a:t>
            </a:r>
            <a:endParaRPr lang="en-AU" dirty="0"/>
          </a:p>
        </p:txBody>
      </p:sp>
      <p:sp>
        <p:nvSpPr>
          <p:cNvPr id="5" name="Slide Number Placeholder 4"/>
          <p:cNvSpPr>
            <a:spLocks noGrp="1"/>
          </p:cNvSpPr>
          <p:nvPr>
            <p:ph type="sldNum" sz="quarter" idx="12"/>
          </p:nvPr>
        </p:nvSpPr>
        <p:spPr/>
        <p:txBody>
          <a:bodyPr/>
          <a:lstStyle/>
          <a:p>
            <a:pPr>
              <a:defRPr/>
            </a:pPr>
            <a:fld id="{91BAA24D-EE41-40CB-B2E3-228E788ADB30}" type="slidenum">
              <a:rPr lang="en-AU" smtClean="0"/>
              <a:pPr>
                <a:defRPr/>
              </a:pPr>
              <a:t>9</a:t>
            </a:fld>
            <a:endParaRPr lang="en-AU"/>
          </a:p>
        </p:txBody>
      </p:sp>
      <p:pic>
        <p:nvPicPr>
          <p:cNvPr id="29698" name="Picture 2"/>
          <p:cNvPicPr>
            <a:picLocks noGrp="1" noChangeAspect="1" noChangeArrowheads="1"/>
          </p:cNvPicPr>
          <p:nvPr>
            <p:ph type="pic" idx="1"/>
          </p:nvPr>
        </p:nvPicPr>
        <p:blipFill>
          <a:blip r:embed="rId2" cstate="print"/>
          <a:srcRect t="12111" b="12111"/>
          <a:stretch>
            <a:fillRect/>
          </a:stretch>
        </p:blipFill>
        <p:spPr bwMode="auto">
          <a:xfrm>
            <a:off x="1763688" y="836712"/>
            <a:ext cx="5486400" cy="4032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NUPowerpointTemplate2010">
  <a:themeElements>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UPowerpointTemplate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UPowerpoin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UPowerpoin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UPowerpoin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UPowerpoin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UPowerpoin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UPowerpoin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UPowerpoin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UPowerpoin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UPowerpoin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UPowerpoin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UPowerpoin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1555</TotalTime>
  <Words>1540</Words>
  <Application>Microsoft Office PowerPoint</Application>
  <PresentationFormat>On-screen Show (4:3)</PresentationFormat>
  <Paragraphs>164</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ANUPowerpointTemplate2010</vt:lpstr>
      <vt:lpstr>Acrobat Document</vt:lpstr>
      <vt:lpstr>New Gender Institute seminar series:  Women in academia</vt:lpstr>
      <vt:lpstr>Slide 2</vt:lpstr>
      <vt:lpstr>Slide 3</vt:lpstr>
      <vt:lpstr>Slide 4</vt:lpstr>
      <vt:lpstr>‘An in-depth analysis of organizational identification of female ECR academics at the ANU’.</vt:lpstr>
      <vt:lpstr>Leaks in the pipeline: separating demographic inertia from ongoing gender differences in academia </vt:lpstr>
      <vt:lpstr> </vt:lpstr>
      <vt:lpstr>Beginnings…</vt:lpstr>
      <vt:lpstr>Slide 9</vt:lpstr>
      <vt:lpstr>Slide 10</vt:lpstr>
      <vt:lpstr>Philosophy : to other disciplines (AU, 2009)</vt:lpstr>
      <vt:lpstr>Undergrad: Women take more Phil courses (54%); fewer complete majors (44%) </vt:lpstr>
      <vt:lpstr>Women’s Under-representation</vt:lpstr>
      <vt:lpstr>Who is the philosopher?</vt:lpstr>
      <vt:lpstr>Entrenched beliefs</vt:lpstr>
      <vt:lpstr>Its getting better all the time…? </vt:lpstr>
      <vt:lpstr>  </vt:lpstr>
      <vt:lpstr>Why get philosophers to look at this?</vt:lpstr>
      <vt:lpstr>Slide 19</vt:lpstr>
      <vt:lpstr>Lived Experience of this career? </vt:lpstr>
      <vt:lpstr>What needs to change?</vt:lpstr>
    </vt:vector>
  </TitlesOfParts>
  <Company>The Australian National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u4031391</dc:creator>
  <cp:lastModifiedBy>Fiona Jenkins</cp:lastModifiedBy>
  <cp:revision>185</cp:revision>
  <cp:lastPrinted>2012-11-13T06:09:29Z</cp:lastPrinted>
  <dcterms:created xsi:type="dcterms:W3CDTF">2010-10-19T05:25:31Z</dcterms:created>
  <dcterms:modified xsi:type="dcterms:W3CDTF">2013-06-03T05:46:04Z</dcterms:modified>
</cp:coreProperties>
</file>